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8" r:id="rId3"/>
    <p:sldId id="276" r:id="rId4"/>
    <p:sldId id="259" r:id="rId5"/>
    <p:sldId id="265" r:id="rId6"/>
    <p:sldId id="264" r:id="rId7"/>
    <p:sldId id="267" r:id="rId8"/>
    <p:sldId id="263" r:id="rId9"/>
    <p:sldId id="257" r:id="rId10"/>
    <p:sldId id="266" r:id="rId11"/>
    <p:sldId id="262" r:id="rId12"/>
    <p:sldId id="269" r:id="rId13"/>
    <p:sldId id="270" r:id="rId14"/>
    <p:sldId id="271" r:id="rId15"/>
    <p:sldId id="272" r:id="rId16"/>
    <p:sldId id="290" r:id="rId17"/>
    <p:sldId id="273" r:id="rId18"/>
    <p:sldId id="283" r:id="rId19"/>
    <p:sldId id="288" r:id="rId20"/>
    <p:sldId id="289" r:id="rId21"/>
    <p:sldId id="285" r:id="rId22"/>
    <p:sldId id="277" r:id="rId23"/>
    <p:sldId id="274" r:id="rId24"/>
    <p:sldId id="291" r:id="rId25"/>
    <p:sldId id="287" r:id="rId26"/>
    <p:sldId id="295" r:id="rId27"/>
    <p:sldId id="279"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35" autoAdjust="0"/>
    <p:restoredTop sz="94660"/>
  </p:normalViewPr>
  <p:slideViewPr>
    <p:cSldViewPr snapToGrid="0">
      <p:cViewPr varScale="1">
        <p:scale>
          <a:sx n="55" d="100"/>
          <a:sy n="55" d="100"/>
        </p:scale>
        <p:origin x="5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86948F8-EF0E-4635-88D0-6DF2D7EB5C82}"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6A6B9-5CE4-41E9-AFB3-990C8532EEF4}" type="slidenum">
              <a:rPr lang="en-US" smtClean="0"/>
              <a:t>‹#›</a:t>
            </a:fld>
            <a:endParaRPr lang="en-US"/>
          </a:p>
        </p:txBody>
      </p:sp>
    </p:spTree>
    <p:extLst>
      <p:ext uri="{BB962C8B-B14F-4D97-AF65-F5344CB8AC3E}">
        <p14:creationId xmlns:p14="http://schemas.microsoft.com/office/powerpoint/2010/main" val="1985670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6948F8-EF0E-4635-88D0-6DF2D7EB5C82}"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6A6B9-5CE4-41E9-AFB3-990C8532EEF4}" type="slidenum">
              <a:rPr lang="en-US" smtClean="0"/>
              <a:t>‹#›</a:t>
            </a:fld>
            <a:endParaRPr lang="en-US"/>
          </a:p>
        </p:txBody>
      </p:sp>
    </p:spTree>
    <p:extLst>
      <p:ext uri="{BB962C8B-B14F-4D97-AF65-F5344CB8AC3E}">
        <p14:creationId xmlns:p14="http://schemas.microsoft.com/office/powerpoint/2010/main" val="529809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6948F8-EF0E-4635-88D0-6DF2D7EB5C82}"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6A6B9-5CE4-41E9-AFB3-990C8532EEF4}" type="slidenum">
              <a:rPr lang="en-US" smtClean="0"/>
              <a:t>‹#›</a:t>
            </a:fld>
            <a:endParaRPr lang="en-US"/>
          </a:p>
        </p:txBody>
      </p:sp>
    </p:spTree>
    <p:extLst>
      <p:ext uri="{BB962C8B-B14F-4D97-AF65-F5344CB8AC3E}">
        <p14:creationId xmlns:p14="http://schemas.microsoft.com/office/powerpoint/2010/main" val="987026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6948F8-EF0E-4635-88D0-6DF2D7EB5C82}"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6A6B9-5CE4-41E9-AFB3-990C8532EEF4}"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778950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6948F8-EF0E-4635-88D0-6DF2D7EB5C82}"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6A6B9-5CE4-41E9-AFB3-990C8532EEF4}" type="slidenum">
              <a:rPr lang="en-US" smtClean="0"/>
              <a:t>‹#›</a:t>
            </a:fld>
            <a:endParaRPr lang="en-US"/>
          </a:p>
        </p:txBody>
      </p:sp>
    </p:spTree>
    <p:extLst>
      <p:ext uri="{BB962C8B-B14F-4D97-AF65-F5344CB8AC3E}">
        <p14:creationId xmlns:p14="http://schemas.microsoft.com/office/powerpoint/2010/main" val="1065110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86948F8-EF0E-4635-88D0-6DF2D7EB5C82}" type="datetimeFigureOut">
              <a:rPr lang="en-US" smtClean="0"/>
              <a:t>9/16/2019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6A6B9-5CE4-41E9-AFB3-990C8532EEF4}" type="slidenum">
              <a:rPr lang="en-US" smtClean="0"/>
              <a:t>‹#›</a:t>
            </a:fld>
            <a:endParaRPr lang="en-US"/>
          </a:p>
        </p:txBody>
      </p:sp>
    </p:spTree>
    <p:extLst>
      <p:ext uri="{BB962C8B-B14F-4D97-AF65-F5344CB8AC3E}">
        <p14:creationId xmlns:p14="http://schemas.microsoft.com/office/powerpoint/2010/main" val="478641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86948F8-EF0E-4635-88D0-6DF2D7EB5C82}" type="datetimeFigureOut">
              <a:rPr lang="en-US" smtClean="0"/>
              <a:t>9/16/2019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6A6B9-5CE4-41E9-AFB3-990C8532EEF4}" type="slidenum">
              <a:rPr lang="en-US" smtClean="0"/>
              <a:t>‹#›</a:t>
            </a:fld>
            <a:endParaRPr lang="en-US"/>
          </a:p>
        </p:txBody>
      </p:sp>
    </p:spTree>
    <p:extLst>
      <p:ext uri="{BB962C8B-B14F-4D97-AF65-F5344CB8AC3E}">
        <p14:creationId xmlns:p14="http://schemas.microsoft.com/office/powerpoint/2010/main" val="1293433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6948F8-EF0E-4635-88D0-6DF2D7EB5C82}"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6A6B9-5CE4-41E9-AFB3-990C8532EEF4}" type="slidenum">
              <a:rPr lang="en-US" smtClean="0"/>
              <a:t>‹#›</a:t>
            </a:fld>
            <a:endParaRPr lang="en-US"/>
          </a:p>
        </p:txBody>
      </p:sp>
    </p:spTree>
    <p:extLst>
      <p:ext uri="{BB962C8B-B14F-4D97-AF65-F5344CB8AC3E}">
        <p14:creationId xmlns:p14="http://schemas.microsoft.com/office/powerpoint/2010/main" val="2748417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6948F8-EF0E-4635-88D0-6DF2D7EB5C82}"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6A6B9-5CE4-41E9-AFB3-990C8532EEF4}" type="slidenum">
              <a:rPr lang="en-US" smtClean="0"/>
              <a:t>‹#›</a:t>
            </a:fld>
            <a:endParaRPr lang="en-US"/>
          </a:p>
        </p:txBody>
      </p:sp>
    </p:spTree>
    <p:extLst>
      <p:ext uri="{BB962C8B-B14F-4D97-AF65-F5344CB8AC3E}">
        <p14:creationId xmlns:p14="http://schemas.microsoft.com/office/powerpoint/2010/main" val="191087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6948F8-EF0E-4635-88D0-6DF2D7EB5C82}"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6A6B9-5CE4-41E9-AFB3-990C8532EEF4}" type="slidenum">
              <a:rPr lang="en-US" smtClean="0"/>
              <a:t>‹#›</a:t>
            </a:fld>
            <a:endParaRPr lang="en-US"/>
          </a:p>
        </p:txBody>
      </p:sp>
    </p:spTree>
    <p:extLst>
      <p:ext uri="{BB962C8B-B14F-4D97-AF65-F5344CB8AC3E}">
        <p14:creationId xmlns:p14="http://schemas.microsoft.com/office/powerpoint/2010/main" val="426527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6948F8-EF0E-4635-88D0-6DF2D7EB5C82}" type="datetimeFigureOut">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6A6B9-5CE4-41E9-AFB3-990C8532EEF4}" type="slidenum">
              <a:rPr lang="en-US" smtClean="0"/>
              <a:t>‹#›</a:t>
            </a:fld>
            <a:endParaRPr lang="en-US"/>
          </a:p>
        </p:txBody>
      </p:sp>
    </p:spTree>
    <p:extLst>
      <p:ext uri="{BB962C8B-B14F-4D97-AF65-F5344CB8AC3E}">
        <p14:creationId xmlns:p14="http://schemas.microsoft.com/office/powerpoint/2010/main" val="499558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6948F8-EF0E-4635-88D0-6DF2D7EB5C82}"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6A6B9-5CE4-41E9-AFB3-990C8532EEF4}" type="slidenum">
              <a:rPr lang="en-US" smtClean="0"/>
              <a:t>‹#›</a:t>
            </a:fld>
            <a:endParaRPr lang="en-US"/>
          </a:p>
        </p:txBody>
      </p:sp>
    </p:spTree>
    <p:extLst>
      <p:ext uri="{BB962C8B-B14F-4D97-AF65-F5344CB8AC3E}">
        <p14:creationId xmlns:p14="http://schemas.microsoft.com/office/powerpoint/2010/main" val="2596199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6948F8-EF0E-4635-88D0-6DF2D7EB5C82}" type="datetimeFigureOut">
              <a:rPr lang="en-US" smtClean="0"/>
              <a:t>9/16/2019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46A6B9-5CE4-41E9-AFB3-990C8532EEF4}" type="slidenum">
              <a:rPr lang="en-US" smtClean="0"/>
              <a:t>‹#›</a:t>
            </a:fld>
            <a:endParaRPr lang="en-US"/>
          </a:p>
        </p:txBody>
      </p:sp>
    </p:spTree>
    <p:extLst>
      <p:ext uri="{BB962C8B-B14F-4D97-AF65-F5344CB8AC3E}">
        <p14:creationId xmlns:p14="http://schemas.microsoft.com/office/powerpoint/2010/main" val="3569125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86948F8-EF0E-4635-88D0-6DF2D7EB5C82}" type="datetimeFigureOut">
              <a:rPr lang="en-US" smtClean="0"/>
              <a:t>9/16/2019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046A6B9-5CE4-41E9-AFB3-990C8532EEF4}" type="slidenum">
              <a:rPr lang="en-US" smtClean="0"/>
              <a:t>‹#›</a:t>
            </a:fld>
            <a:endParaRPr lang="en-US"/>
          </a:p>
        </p:txBody>
      </p:sp>
    </p:spTree>
    <p:extLst>
      <p:ext uri="{BB962C8B-B14F-4D97-AF65-F5344CB8AC3E}">
        <p14:creationId xmlns:p14="http://schemas.microsoft.com/office/powerpoint/2010/main" val="82548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86948F8-EF0E-4635-88D0-6DF2D7EB5C82}" type="datetimeFigureOut">
              <a:rPr lang="en-US" smtClean="0"/>
              <a:t>9/16/2019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046A6B9-5CE4-41E9-AFB3-990C8532EEF4}" type="slidenum">
              <a:rPr lang="en-US" smtClean="0"/>
              <a:t>‹#›</a:t>
            </a:fld>
            <a:endParaRPr lang="en-US"/>
          </a:p>
        </p:txBody>
      </p:sp>
    </p:spTree>
    <p:extLst>
      <p:ext uri="{BB962C8B-B14F-4D97-AF65-F5344CB8AC3E}">
        <p14:creationId xmlns:p14="http://schemas.microsoft.com/office/powerpoint/2010/main" val="3339989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86948F8-EF0E-4635-88D0-6DF2D7EB5C82}" type="datetimeFigureOut">
              <a:rPr lang="en-US" smtClean="0"/>
              <a:t>9/16/2019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046A6B9-5CE4-41E9-AFB3-990C8532EEF4}" type="slidenum">
              <a:rPr lang="en-US" smtClean="0"/>
              <a:t>‹#›</a:t>
            </a:fld>
            <a:endParaRPr lang="en-US"/>
          </a:p>
        </p:txBody>
      </p:sp>
    </p:spTree>
    <p:extLst>
      <p:ext uri="{BB962C8B-B14F-4D97-AF65-F5344CB8AC3E}">
        <p14:creationId xmlns:p14="http://schemas.microsoft.com/office/powerpoint/2010/main" val="2115757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6948F8-EF0E-4635-88D0-6DF2D7EB5C82}" type="datetimeFigureOut">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6A6B9-5CE4-41E9-AFB3-990C8532EEF4}" type="slidenum">
              <a:rPr lang="en-US" smtClean="0"/>
              <a:t>‹#›</a:t>
            </a:fld>
            <a:endParaRPr lang="en-US"/>
          </a:p>
        </p:txBody>
      </p:sp>
    </p:spTree>
    <p:extLst>
      <p:ext uri="{BB962C8B-B14F-4D97-AF65-F5344CB8AC3E}">
        <p14:creationId xmlns:p14="http://schemas.microsoft.com/office/powerpoint/2010/main" val="4044021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86948F8-EF0E-4635-88D0-6DF2D7EB5C82}" type="datetimeFigureOut">
              <a:rPr lang="en-US" smtClean="0"/>
              <a:t>9/16/2019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046A6B9-5CE4-41E9-AFB3-990C8532EEF4}" type="slidenum">
              <a:rPr lang="en-US" smtClean="0"/>
              <a:t>‹#›</a:t>
            </a:fld>
            <a:endParaRPr lang="en-US"/>
          </a:p>
        </p:txBody>
      </p:sp>
    </p:spTree>
    <p:extLst>
      <p:ext uri="{BB962C8B-B14F-4D97-AF65-F5344CB8AC3E}">
        <p14:creationId xmlns:p14="http://schemas.microsoft.com/office/powerpoint/2010/main" val="39670835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dallasgis.maps.arcgis.com/apps/webappviewer/index.html?id=b6493631a475423584bf2e61288a56aa" TargetMode="External"/><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ideo" Target="https://www.youtube.com/embed/Fwped51hS4k"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ronald.Vaughn@dallascityhall.com" TargetMode="External"/><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WATER RESCUE and GIS</a:t>
            </a:r>
            <a:endParaRPr lang="en-US" dirty="0"/>
          </a:p>
        </p:txBody>
      </p:sp>
      <p:sp>
        <p:nvSpPr>
          <p:cNvPr id="3" name="Subtitle 2"/>
          <p:cNvSpPr>
            <a:spLocks noGrp="1"/>
          </p:cNvSpPr>
          <p:nvPr>
            <p:ph type="subTitle" idx="1"/>
          </p:nvPr>
        </p:nvSpPr>
        <p:spPr/>
        <p:txBody>
          <a:bodyPr/>
          <a:lstStyle/>
          <a:p>
            <a:r>
              <a:rPr lang="en-US" dirty="0" smtClean="0"/>
              <a:t>LIEUTENANT RONALD VAUGHN EMT-PARAMEDIC</a:t>
            </a:r>
          </a:p>
          <a:p>
            <a:r>
              <a:rPr lang="en-US" dirty="0" smtClean="0"/>
              <a:t>DALLAS FIRE RESCUE GIS SUPERVISOR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4691" y="6233268"/>
            <a:ext cx="637309" cy="624731"/>
          </a:xfrm>
          <a:prstGeom prst="rect">
            <a:avLst/>
          </a:prstGeom>
        </p:spPr>
      </p:pic>
    </p:spTree>
    <p:extLst>
      <p:ext uri="{BB962C8B-B14F-4D97-AF65-F5344CB8AC3E}">
        <p14:creationId xmlns:p14="http://schemas.microsoft.com/office/powerpoint/2010/main" val="5589164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LAKE RAY HUBBARD</a:t>
            </a:r>
            <a:endParaRPr lang="en-US" dirty="0"/>
          </a:p>
        </p:txBody>
      </p:sp>
      <p:sp>
        <p:nvSpPr>
          <p:cNvPr id="3" name="Content Placeholder 2"/>
          <p:cNvSpPr>
            <a:spLocks noGrp="1"/>
          </p:cNvSpPr>
          <p:nvPr>
            <p:ph idx="1"/>
          </p:nvPr>
        </p:nvSpPr>
        <p:spPr/>
        <p:txBody>
          <a:bodyPr>
            <a:normAutofit/>
          </a:bodyPr>
          <a:lstStyle/>
          <a:p>
            <a:r>
              <a:rPr lang="en-US" sz="2400" dirty="0" smtClean="0"/>
              <a:t>The Good</a:t>
            </a:r>
          </a:p>
          <a:p>
            <a:pPr marL="0" indent="0">
              <a:buNone/>
            </a:pPr>
            <a:endParaRPr lang="en-US" sz="2400" dirty="0" smtClean="0"/>
          </a:p>
          <a:p>
            <a:r>
              <a:rPr lang="en-US" sz="2400" dirty="0" smtClean="0"/>
              <a:t>The Bad</a:t>
            </a:r>
          </a:p>
          <a:p>
            <a:pPr marL="0" indent="0">
              <a:buNone/>
            </a:pPr>
            <a:endParaRPr lang="en-US" sz="2400" dirty="0" smtClean="0"/>
          </a:p>
          <a:p>
            <a:r>
              <a:rPr lang="en-US" sz="2400" dirty="0" smtClean="0"/>
              <a:t>The Ugly</a:t>
            </a:r>
          </a:p>
          <a:p>
            <a:endParaRPr lang="en-US" sz="2400" dirty="0" smtClean="0"/>
          </a:p>
          <a:p>
            <a:r>
              <a:rPr lang="en-US" sz="2400" dirty="0" smtClean="0"/>
              <a:t>The Good</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8331" y="1224165"/>
            <a:ext cx="6334469" cy="5496911"/>
          </a:xfrm>
          <a:prstGeom prst="rect">
            <a:avLst/>
          </a:prstGeom>
        </p:spPr>
      </p:pic>
    </p:spTree>
    <p:extLst>
      <p:ext uri="{BB962C8B-B14F-4D97-AF65-F5344CB8AC3E}">
        <p14:creationId xmlns:p14="http://schemas.microsoft.com/office/powerpoint/2010/main" val="13094157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LAKE RAY HUBBARD</a:t>
            </a:r>
            <a:endParaRPr lang="en-US" dirty="0"/>
          </a:p>
        </p:txBody>
      </p:sp>
      <p:sp>
        <p:nvSpPr>
          <p:cNvPr id="3" name="Content Placeholder 2"/>
          <p:cNvSpPr>
            <a:spLocks noGrp="1"/>
          </p:cNvSpPr>
          <p:nvPr>
            <p:ph idx="1"/>
          </p:nvPr>
        </p:nvSpPr>
        <p:spPr/>
        <p:txBody>
          <a:bodyPr/>
          <a:lstStyle/>
          <a:p>
            <a:pPr marL="0" indent="0">
              <a:buNone/>
            </a:pPr>
            <a:r>
              <a:rPr lang="en-US" dirty="0" smtClean="0"/>
              <a:t>Angling Opportunities</a:t>
            </a:r>
          </a:p>
          <a:p>
            <a:r>
              <a:rPr lang="en-US" dirty="0" smtClean="0"/>
              <a:t>Hybrid Striped </a:t>
            </a:r>
            <a:r>
              <a:rPr lang="en-US" dirty="0"/>
              <a:t>B</a:t>
            </a:r>
            <a:r>
              <a:rPr lang="en-US" dirty="0" smtClean="0"/>
              <a:t>ass </a:t>
            </a:r>
          </a:p>
          <a:p>
            <a:r>
              <a:rPr lang="en-US" dirty="0" smtClean="0"/>
              <a:t>Blue Catfish </a:t>
            </a:r>
          </a:p>
          <a:p>
            <a:r>
              <a:rPr lang="en-US" dirty="0"/>
              <a:t>L</a:t>
            </a:r>
            <a:r>
              <a:rPr lang="en-US" dirty="0" smtClean="0"/>
              <a:t>argemouth </a:t>
            </a:r>
            <a:r>
              <a:rPr lang="en-US" dirty="0"/>
              <a:t>B</a:t>
            </a:r>
            <a:r>
              <a:rPr lang="en-US" dirty="0" smtClean="0"/>
              <a:t>ass  </a:t>
            </a:r>
          </a:p>
          <a:p>
            <a:r>
              <a:rPr lang="en-US" dirty="0" smtClean="0"/>
              <a:t>White Bass</a:t>
            </a:r>
          </a:p>
          <a:p>
            <a:r>
              <a:rPr lang="en-US" dirty="0"/>
              <a:t>C</a:t>
            </a:r>
            <a:r>
              <a:rPr lang="en-US" dirty="0" smtClean="0"/>
              <a:t>hannel Catfish</a:t>
            </a:r>
          </a:p>
          <a:p>
            <a:r>
              <a:rPr lang="en-US" dirty="0" smtClean="0"/>
              <a:t>White </a:t>
            </a:r>
            <a:r>
              <a:rPr lang="en-US" dirty="0"/>
              <a:t>C</a:t>
            </a:r>
            <a:r>
              <a:rPr lang="en-US" dirty="0" smtClean="0"/>
              <a:t>rappie </a:t>
            </a:r>
            <a:endParaRPr lang="en-US" dirty="0"/>
          </a:p>
        </p:txBody>
      </p:sp>
      <p:pic>
        <p:nvPicPr>
          <p:cNvPr id="4" name="Picture 3"/>
          <p:cNvPicPr>
            <a:picLocks noChangeAspect="1"/>
          </p:cNvPicPr>
          <p:nvPr/>
        </p:nvPicPr>
        <p:blipFill>
          <a:blip r:embed="rId2"/>
          <a:stretch>
            <a:fillRect/>
          </a:stretch>
        </p:blipFill>
        <p:spPr>
          <a:xfrm>
            <a:off x="5749638" y="1330036"/>
            <a:ext cx="4549598" cy="5414122"/>
          </a:xfrm>
          <a:prstGeom prst="rect">
            <a:avLst/>
          </a:prstGeom>
        </p:spPr>
      </p:pic>
    </p:spTree>
    <p:extLst>
      <p:ext uri="{BB962C8B-B14F-4D97-AF65-F5344CB8AC3E}">
        <p14:creationId xmlns:p14="http://schemas.microsoft.com/office/powerpoint/2010/main" val="2255831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6128614" cy="3893128"/>
          </a:xfrm>
          <a:prstGeom prst="rect">
            <a:avLst/>
          </a:prstGeom>
        </p:spPr>
      </p:pic>
      <p:pic>
        <p:nvPicPr>
          <p:cNvPr id="3" name="Picture 2"/>
          <p:cNvPicPr>
            <a:picLocks noChangeAspect="1"/>
          </p:cNvPicPr>
          <p:nvPr/>
        </p:nvPicPr>
        <p:blipFill>
          <a:blip r:embed="rId3"/>
          <a:stretch>
            <a:fillRect/>
          </a:stretch>
        </p:blipFill>
        <p:spPr>
          <a:xfrm>
            <a:off x="6650183" y="0"/>
            <a:ext cx="5541817" cy="389312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1672"/>
            <a:ext cx="6128613" cy="2826328"/>
          </a:xfrm>
          <a:prstGeom prst="rect">
            <a:avLst/>
          </a:prstGeom>
        </p:spPr>
      </p:pic>
      <p:pic>
        <p:nvPicPr>
          <p:cNvPr id="8" name="Picture 7"/>
          <p:cNvPicPr>
            <a:picLocks noChangeAspect="1"/>
          </p:cNvPicPr>
          <p:nvPr/>
        </p:nvPicPr>
        <p:blipFill>
          <a:blip r:embed="rId5"/>
          <a:stretch>
            <a:fillRect/>
          </a:stretch>
        </p:blipFill>
        <p:spPr>
          <a:xfrm>
            <a:off x="6650183" y="4031672"/>
            <a:ext cx="5541817" cy="2826328"/>
          </a:xfrm>
          <a:prstGeom prst="rect">
            <a:avLst/>
          </a:prstGeom>
        </p:spPr>
      </p:pic>
    </p:spTree>
    <p:extLst>
      <p:ext uri="{BB962C8B-B14F-4D97-AF65-F5344CB8AC3E}">
        <p14:creationId xmlns:p14="http://schemas.microsoft.com/office/powerpoint/2010/main" val="3471845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680365" cy="35744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249" y="0"/>
            <a:ext cx="6273751" cy="3510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2" y="3731306"/>
            <a:ext cx="5583382" cy="312669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8249" y="3657600"/>
            <a:ext cx="6273751" cy="3089564"/>
          </a:xfrm>
          <a:prstGeom prst="rect">
            <a:avLst/>
          </a:prstGeom>
        </p:spPr>
      </p:pic>
    </p:spTree>
    <p:extLst>
      <p:ext uri="{BB962C8B-B14F-4D97-AF65-F5344CB8AC3E}">
        <p14:creationId xmlns:p14="http://schemas.microsoft.com/office/powerpoint/2010/main" val="31219868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5393377" cy="3274107"/>
          </a:xfrm>
          <a:prstGeom prst="rect">
            <a:avLst/>
          </a:prstGeom>
        </p:spPr>
      </p:pic>
      <p:pic>
        <p:nvPicPr>
          <p:cNvPr id="9" name="Picture 8"/>
          <p:cNvPicPr>
            <a:picLocks noChangeAspect="1"/>
          </p:cNvPicPr>
          <p:nvPr/>
        </p:nvPicPr>
        <p:blipFill>
          <a:blip r:embed="rId3"/>
          <a:stretch>
            <a:fillRect/>
          </a:stretch>
        </p:blipFill>
        <p:spPr>
          <a:xfrm>
            <a:off x="0" y="3470155"/>
            <a:ext cx="5393376" cy="3387845"/>
          </a:xfrm>
          <a:prstGeom prst="rect">
            <a:avLst/>
          </a:prstGeom>
        </p:spPr>
      </p:pic>
      <p:pic>
        <p:nvPicPr>
          <p:cNvPr id="10" name="Picture 9"/>
          <p:cNvPicPr>
            <a:picLocks noChangeAspect="1"/>
          </p:cNvPicPr>
          <p:nvPr/>
        </p:nvPicPr>
        <p:blipFill>
          <a:blip r:embed="rId4"/>
          <a:stretch>
            <a:fillRect/>
          </a:stretch>
        </p:blipFill>
        <p:spPr>
          <a:xfrm>
            <a:off x="6158345" y="0"/>
            <a:ext cx="5846618" cy="3274106"/>
          </a:xfrm>
          <a:prstGeom prst="rect">
            <a:avLst/>
          </a:prstGeom>
        </p:spPr>
      </p:pic>
      <p:pic>
        <p:nvPicPr>
          <p:cNvPr id="4" name="Picture 3"/>
          <p:cNvPicPr>
            <a:picLocks noChangeAspect="1"/>
          </p:cNvPicPr>
          <p:nvPr/>
        </p:nvPicPr>
        <p:blipFill>
          <a:blip r:embed="rId5"/>
          <a:stretch>
            <a:fillRect/>
          </a:stretch>
        </p:blipFill>
        <p:spPr>
          <a:xfrm>
            <a:off x="6158346" y="3595501"/>
            <a:ext cx="5715000" cy="3211104"/>
          </a:xfrm>
          <a:prstGeom prst="rect">
            <a:avLst/>
          </a:prstGeom>
        </p:spPr>
      </p:pic>
    </p:spTree>
    <p:extLst>
      <p:ext uri="{BB962C8B-B14F-4D97-AF65-F5344CB8AC3E}">
        <p14:creationId xmlns:p14="http://schemas.microsoft.com/office/powerpoint/2010/main" val="3026831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LAKE RAY HUBBARD</a:t>
            </a:r>
            <a:br>
              <a:rPr lang="en-US" dirty="0" smtClean="0"/>
            </a:br>
            <a:r>
              <a:rPr lang="en-US" dirty="0" smtClean="0"/>
              <a:t>72 CALLS 2018</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45673" y="1827863"/>
            <a:ext cx="7315199" cy="4876799"/>
          </a:xfrm>
        </p:spPr>
      </p:pic>
    </p:spTree>
    <p:extLst>
      <p:ext uri="{BB962C8B-B14F-4D97-AF65-F5344CB8AC3E}">
        <p14:creationId xmlns:p14="http://schemas.microsoft.com/office/powerpoint/2010/main" val="37690210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LAKE RAY HUBBARD</a:t>
            </a:r>
            <a:br>
              <a:rPr lang="en-US" dirty="0"/>
            </a:br>
            <a:r>
              <a:rPr lang="en-US" dirty="0" smtClean="0"/>
              <a:t>61 CALLS THRU SEPTEMBER 15 2019</a:t>
            </a:r>
            <a:br>
              <a:rPr lang="en-US" dirty="0" smtClean="0"/>
            </a:br>
            <a:endParaRPr lang="en-US" dirty="0"/>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a:picLocks noChangeAspect="1"/>
          </p:cNvPicPr>
          <p:nvPr/>
        </p:nvPicPr>
        <p:blipFill>
          <a:blip r:embed="rId2"/>
          <a:stretch>
            <a:fillRect/>
          </a:stretch>
        </p:blipFill>
        <p:spPr>
          <a:xfrm>
            <a:off x="886691" y="1853248"/>
            <a:ext cx="9393381" cy="5184288"/>
          </a:xfrm>
          <a:prstGeom prst="rect">
            <a:avLst/>
          </a:prstGeom>
        </p:spPr>
      </p:pic>
    </p:spTree>
    <p:extLst>
      <p:ext uri="{BB962C8B-B14F-4D97-AF65-F5344CB8AC3E}">
        <p14:creationId xmlns:p14="http://schemas.microsoft.com/office/powerpoint/2010/main" val="457855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DID GIS DO?</a:t>
            </a:r>
            <a:endParaRPr lang="en-US" dirty="0"/>
          </a:p>
        </p:txBody>
      </p:sp>
      <p:sp>
        <p:nvSpPr>
          <p:cNvPr id="3" name="Content Placeholder 2"/>
          <p:cNvSpPr>
            <a:spLocks noGrp="1"/>
          </p:cNvSpPr>
          <p:nvPr>
            <p:ph idx="1"/>
          </p:nvPr>
        </p:nvSpPr>
        <p:spPr/>
        <p:txBody>
          <a:bodyPr/>
          <a:lstStyle/>
          <a:p>
            <a:r>
              <a:rPr lang="en-US" dirty="0"/>
              <a:t> </a:t>
            </a:r>
            <a:r>
              <a:rPr lang="en-US" dirty="0" smtClean="0"/>
              <a:t>Meet with the Boat Crew</a:t>
            </a:r>
          </a:p>
          <a:p>
            <a:r>
              <a:rPr lang="en-US" dirty="0" smtClean="0"/>
              <a:t>Looked at other Maps Being Used</a:t>
            </a:r>
          </a:p>
          <a:p>
            <a:r>
              <a:rPr lang="en-US" dirty="0" smtClean="0"/>
              <a:t>Made Suggestions Using X Y Coordinates</a:t>
            </a:r>
          </a:p>
          <a:p>
            <a:r>
              <a:rPr lang="en-US" dirty="0" smtClean="0"/>
              <a:t>Using Collector	</a:t>
            </a:r>
          </a:p>
          <a:p>
            <a:pPr lvl="1"/>
            <a:r>
              <a:rPr lang="en-US" dirty="0" smtClean="0"/>
              <a:t>Spent Two days with the Boat Team</a:t>
            </a:r>
          </a:p>
          <a:p>
            <a:pPr lvl="1"/>
            <a:r>
              <a:rPr lang="en-US" dirty="0" smtClean="0"/>
              <a:t>Familiarization of the Lake</a:t>
            </a:r>
          </a:p>
          <a:p>
            <a:pPr lvl="1"/>
            <a:r>
              <a:rPr lang="en-US" dirty="0" smtClean="0"/>
              <a:t>Made them an up to date map</a:t>
            </a:r>
          </a:p>
          <a:p>
            <a:pPr lvl="1"/>
            <a:r>
              <a:rPr lang="en-US" dirty="0" smtClean="0"/>
              <a:t>Build an App of the Lake used with I-Pad</a:t>
            </a:r>
          </a:p>
          <a:p>
            <a:pPr lvl="1"/>
            <a:endParaRPr lang="en-US" dirty="0" smtClean="0"/>
          </a:p>
          <a:p>
            <a:pPr marL="0" indent="0">
              <a:buNone/>
            </a:pPr>
            <a:endParaRPr lang="en-US" dirty="0" smtClean="0"/>
          </a:p>
          <a:p>
            <a:endParaRPr lang="en-US" dirty="0" smtClean="0"/>
          </a:p>
        </p:txBody>
      </p:sp>
    </p:spTree>
    <p:extLst>
      <p:ext uri="{BB962C8B-B14F-4D97-AF65-F5344CB8AC3E}">
        <p14:creationId xmlns:p14="http://schemas.microsoft.com/office/powerpoint/2010/main" val="4427756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was being used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8145" y="1789095"/>
            <a:ext cx="4652756" cy="503451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4431" y="1789095"/>
            <a:ext cx="4774624" cy="5047008"/>
          </a:xfrm>
          <a:prstGeom prst="rect">
            <a:avLst/>
          </a:prstGeom>
        </p:spPr>
      </p:pic>
    </p:spTree>
    <p:extLst>
      <p:ext uri="{BB962C8B-B14F-4D97-AF65-F5344CB8AC3E}">
        <p14:creationId xmlns:p14="http://schemas.microsoft.com/office/powerpoint/2010/main" val="6559620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Field Work on Land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44436" y="1530601"/>
            <a:ext cx="6747163" cy="5060373"/>
          </a:xfrm>
        </p:spPr>
      </p:pic>
    </p:spTree>
    <p:extLst>
      <p:ext uri="{BB962C8B-B14F-4D97-AF65-F5344CB8AC3E}">
        <p14:creationId xmlns:p14="http://schemas.microsoft.com/office/powerpoint/2010/main" val="39881194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Brief History of DFR GIS</a:t>
            </a:r>
            <a:endParaRPr lang="en-US" dirty="0"/>
          </a:p>
        </p:txBody>
      </p:sp>
      <p:sp>
        <p:nvSpPr>
          <p:cNvPr id="3" name="Content Placeholder 2"/>
          <p:cNvSpPr>
            <a:spLocks noGrp="1"/>
          </p:cNvSpPr>
          <p:nvPr>
            <p:ph idx="1"/>
          </p:nvPr>
        </p:nvSpPr>
        <p:spPr/>
        <p:txBody>
          <a:bodyPr>
            <a:normAutofit fontScale="92500" lnSpcReduction="20000"/>
          </a:bodyPr>
          <a:lstStyle/>
          <a:p>
            <a:r>
              <a:rPr lang="en-US" sz="2400" dirty="0" smtClean="0"/>
              <a:t>What we did? </a:t>
            </a:r>
          </a:p>
          <a:p>
            <a:pPr lvl="1"/>
            <a:r>
              <a:rPr lang="en-US" sz="2400" dirty="0" smtClean="0"/>
              <a:t>Park Trails</a:t>
            </a:r>
          </a:p>
          <a:p>
            <a:pPr lvl="1"/>
            <a:r>
              <a:rPr lang="en-US" sz="2400" dirty="0" smtClean="0"/>
              <a:t>Made Maps</a:t>
            </a:r>
          </a:p>
          <a:p>
            <a:pPr marL="457200" lvl="1" indent="0">
              <a:buNone/>
            </a:pPr>
            <a:endParaRPr lang="en-US" sz="2400" dirty="0" smtClean="0"/>
          </a:p>
          <a:p>
            <a:r>
              <a:rPr lang="en-US" sz="2400" dirty="0" smtClean="0"/>
              <a:t>The Goal </a:t>
            </a:r>
          </a:p>
          <a:p>
            <a:pPr lvl="1"/>
            <a:r>
              <a:rPr lang="en-US" sz="2400" dirty="0" smtClean="0"/>
              <a:t>To make the Department aware of GIS</a:t>
            </a:r>
          </a:p>
          <a:p>
            <a:pPr lvl="2"/>
            <a:r>
              <a:rPr lang="en-US" sz="2400" dirty="0" smtClean="0"/>
              <a:t>Educating the Department on the value of GIS</a:t>
            </a:r>
          </a:p>
          <a:p>
            <a:pPr lvl="2"/>
            <a:r>
              <a:rPr lang="en-US" sz="2400" dirty="0" smtClean="0"/>
              <a:t>Being a voice for GIS</a:t>
            </a:r>
          </a:p>
          <a:p>
            <a:pPr lvl="2"/>
            <a:r>
              <a:rPr lang="en-US" sz="2400" dirty="0" smtClean="0"/>
              <a:t>Providing the Command Staff with GIS Data</a:t>
            </a:r>
          </a:p>
          <a:p>
            <a:pPr lvl="2"/>
            <a:r>
              <a:rPr lang="en-US" sz="2400" dirty="0" smtClean="0"/>
              <a:t>Providing Tools to assist Firefighters in the Field</a:t>
            </a:r>
          </a:p>
          <a:p>
            <a:endParaRPr lang="en-US" dirty="0"/>
          </a:p>
        </p:txBody>
      </p:sp>
    </p:spTree>
    <p:extLst>
      <p:ext uri="{BB962C8B-B14F-4D97-AF65-F5344CB8AC3E}">
        <p14:creationId xmlns:p14="http://schemas.microsoft.com/office/powerpoint/2010/main" val="2149626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5638801" cy="343592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22519"/>
            <a:ext cx="5638800" cy="333548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4435" y="0"/>
            <a:ext cx="6137565" cy="346363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4434" y="3522519"/>
            <a:ext cx="6137565" cy="3335481"/>
          </a:xfrm>
          <a:prstGeom prst="rect">
            <a:avLst/>
          </a:prstGeom>
        </p:spPr>
      </p:pic>
    </p:spTree>
    <p:extLst>
      <p:ext uri="{BB962C8B-B14F-4D97-AF65-F5344CB8AC3E}">
        <p14:creationId xmlns:p14="http://schemas.microsoft.com/office/powerpoint/2010/main" val="27409634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Field Work on the Lake</a:t>
            </a:r>
            <a:endParaRPr lang="en-US" dirty="0"/>
          </a:p>
        </p:txBody>
      </p:sp>
      <p:pic>
        <p:nvPicPr>
          <p:cNvPr id="4" name="IMG_299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46263" y="2052638"/>
            <a:ext cx="7459662" cy="4195762"/>
          </a:xfrm>
        </p:spPr>
      </p:pic>
    </p:spTree>
    <p:extLst>
      <p:ext uri="{BB962C8B-B14F-4D97-AF65-F5344CB8AC3E}">
        <p14:creationId xmlns:p14="http://schemas.microsoft.com/office/powerpoint/2010/main" val="2993734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37263"/>
            <a:ext cx="5320145" cy="312073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9526" y="0"/>
            <a:ext cx="6622473" cy="358486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9526" y="3737262"/>
            <a:ext cx="6622474" cy="312073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5320145" cy="3584862"/>
          </a:xfrm>
          <a:prstGeom prst="rect">
            <a:avLst/>
          </a:prstGeom>
        </p:spPr>
      </p:pic>
    </p:spTree>
    <p:extLst>
      <p:ext uri="{BB962C8B-B14F-4D97-AF65-F5344CB8AC3E}">
        <p14:creationId xmlns:p14="http://schemas.microsoft.com/office/powerpoint/2010/main" val="23806094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18838156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DEMO LAKE RAY HUBBARD AP</a:t>
            </a:r>
            <a:endParaRPr lang="en-US" dirty="0"/>
          </a:p>
        </p:txBody>
      </p:sp>
      <p:pic>
        <p:nvPicPr>
          <p:cNvPr id="5" name="Content Placeholder 4"/>
          <p:cNvPicPr>
            <a:picLocks noGrp="1" noChangeAspect="1"/>
          </p:cNvPicPr>
          <p:nvPr>
            <p:ph sz="half" idx="1"/>
          </p:nvPr>
        </p:nvPicPr>
        <p:blipFill>
          <a:blip r:embed="rId2"/>
          <a:stretch>
            <a:fillRect/>
          </a:stretch>
        </p:blipFill>
        <p:spPr>
          <a:xfrm>
            <a:off x="1681623" y="2060575"/>
            <a:ext cx="3239166" cy="4195763"/>
          </a:xfrm>
          <a:prstGeom prst="rect">
            <a:avLst/>
          </a:prstGeom>
        </p:spPr>
      </p:pic>
      <p:sp>
        <p:nvSpPr>
          <p:cNvPr id="4" name="Content Placeholder 3"/>
          <p:cNvSpPr>
            <a:spLocks noGrp="1"/>
          </p:cNvSpPr>
          <p:nvPr>
            <p:ph sz="half" idx="2"/>
          </p:nvPr>
        </p:nvSpPr>
        <p:spPr/>
        <p:txBody>
          <a:bodyPr/>
          <a:lstStyle/>
          <a:p>
            <a:r>
              <a:rPr lang="en-US" dirty="0">
                <a:hlinkClick r:id="rId3"/>
              </a:rPr>
              <a:t>https://</a:t>
            </a:r>
            <a:r>
              <a:rPr lang="en-US" dirty="0" smtClean="0">
                <a:hlinkClick r:id="rId3"/>
              </a:rPr>
              <a:t>dallasgis.maps.arcgis.com/apps/webappviewer/index.html?id=b6493631a475423584bf2e61288a56aa</a:t>
            </a:r>
            <a:endParaRPr lang="en-US" dirty="0" smtClean="0"/>
          </a:p>
          <a:p>
            <a:endParaRPr lang="en-US" dirty="0"/>
          </a:p>
        </p:txBody>
      </p:sp>
    </p:spTree>
    <p:extLst>
      <p:ext uri="{BB962C8B-B14F-4D97-AF65-F5344CB8AC3E}">
        <p14:creationId xmlns:p14="http://schemas.microsoft.com/office/powerpoint/2010/main" val="25723399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Future of GIS and Water Rescue</a:t>
            </a:r>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103313" y="1905000"/>
            <a:ext cx="4395787" cy="4578927"/>
          </a:xfrm>
        </p:spPr>
      </p:pic>
      <p:sp>
        <p:nvSpPr>
          <p:cNvPr id="5" name="Text Placeholder 4"/>
          <p:cNvSpPr>
            <a:spLocks noGrp="1"/>
          </p:cNvSpPr>
          <p:nvPr>
            <p:ph type="body" sz="quarter" idx="3"/>
          </p:nvPr>
        </p:nvSpPr>
        <p:spPr/>
        <p:txBody>
          <a:bodyPr/>
          <a:lstStyle/>
          <a:p>
            <a:endParaRPr lang="en-US"/>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654674" y="1905000"/>
            <a:ext cx="4874917" cy="4578927"/>
          </a:xfrm>
        </p:spPr>
      </p:pic>
    </p:spTree>
    <p:extLst>
      <p:ext uri="{BB962C8B-B14F-4D97-AF65-F5344CB8AC3E}">
        <p14:creationId xmlns:p14="http://schemas.microsoft.com/office/powerpoint/2010/main" val="35494883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752627"/>
          </a:xfrm>
        </p:spPr>
        <p:txBody>
          <a:bodyPr/>
          <a:lstStyle/>
          <a:p>
            <a:pPr algn="ctr"/>
            <a:r>
              <a:rPr lang="en-US" dirty="0" smtClean="0"/>
              <a:t>LAKE RAY HUBBARD WATER RESCUE</a:t>
            </a:r>
            <a:endParaRPr lang="en-US" dirty="0"/>
          </a:p>
        </p:txBody>
      </p:sp>
      <p:pic>
        <p:nvPicPr>
          <p:cNvPr id="4" name="Fwped51hS4k"/>
          <p:cNvPicPr>
            <a:picLocks noGrp="1" noRot="1" noChangeAspect="1"/>
          </p:cNvPicPr>
          <p:nvPr>
            <p:ph idx="1"/>
            <a:videoFile r:link="rId1"/>
          </p:nvPr>
        </p:nvPicPr>
        <p:blipFill>
          <a:blip r:embed="rId3"/>
          <a:stretch>
            <a:fillRect/>
          </a:stretch>
        </p:blipFill>
        <p:spPr>
          <a:xfrm>
            <a:off x="1099833" y="1445301"/>
            <a:ext cx="8497277" cy="4779719"/>
          </a:xfrm>
          <a:prstGeom prst="rect">
            <a:avLst/>
          </a:prstGeom>
        </p:spPr>
      </p:pic>
    </p:spTree>
    <p:extLst>
      <p:ext uri="{BB962C8B-B14F-4D97-AF65-F5344CB8AC3E}">
        <p14:creationId xmlns:p14="http://schemas.microsoft.com/office/powerpoint/2010/main" val="31035482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STATION 39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16727" y="1953491"/>
            <a:ext cx="6289531" cy="4717149"/>
          </a:xfrm>
        </p:spPr>
      </p:pic>
    </p:spTree>
    <p:extLst>
      <p:ext uri="{BB962C8B-B14F-4D97-AF65-F5344CB8AC3E}">
        <p14:creationId xmlns:p14="http://schemas.microsoft.com/office/powerpoint/2010/main" val="20892915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pic>
        <p:nvPicPr>
          <p:cNvPr id="5" name="Content Placeholder 4"/>
          <p:cNvPicPr>
            <a:picLocks noGrp="1" noChangeAspect="1"/>
          </p:cNvPicPr>
          <p:nvPr>
            <p:ph sz="half" idx="1"/>
          </p:nvPr>
        </p:nvPicPr>
        <p:blipFill>
          <a:blip r:embed="rId2"/>
          <a:stretch>
            <a:fillRect/>
          </a:stretch>
        </p:blipFill>
        <p:spPr>
          <a:xfrm>
            <a:off x="1103313" y="2511233"/>
            <a:ext cx="4395787" cy="3294446"/>
          </a:xfrm>
          <a:prstGeom prst="rect">
            <a:avLst/>
          </a:prstGeom>
        </p:spPr>
      </p:pic>
      <p:sp>
        <p:nvSpPr>
          <p:cNvPr id="4" name="Content Placeholder 3"/>
          <p:cNvSpPr>
            <a:spLocks noGrp="1"/>
          </p:cNvSpPr>
          <p:nvPr>
            <p:ph sz="half" idx="2"/>
          </p:nvPr>
        </p:nvSpPr>
        <p:spPr/>
        <p:txBody>
          <a:bodyPr/>
          <a:lstStyle/>
          <a:p>
            <a:pPr marL="0" indent="0">
              <a:buNone/>
            </a:pPr>
            <a:r>
              <a:rPr lang="en-US" dirty="0" smtClean="0"/>
              <a:t>	CONTACT INFORMATION</a:t>
            </a:r>
          </a:p>
          <a:p>
            <a:pPr marL="0" indent="0">
              <a:buNone/>
            </a:pPr>
            <a:r>
              <a:rPr lang="en-US" dirty="0" smtClean="0"/>
              <a:t>LIEUTENANT RONALD VAUGHN</a:t>
            </a:r>
          </a:p>
          <a:p>
            <a:pPr marL="0" indent="0">
              <a:buNone/>
            </a:pPr>
            <a:r>
              <a:rPr lang="en-US" dirty="0" smtClean="0"/>
              <a:t>1500 Marilla Street #3EN </a:t>
            </a:r>
          </a:p>
          <a:p>
            <a:pPr marL="0" indent="0">
              <a:buNone/>
            </a:pPr>
            <a:r>
              <a:rPr lang="en-US" dirty="0" smtClean="0"/>
              <a:t>Dallas Texas 75201</a:t>
            </a:r>
          </a:p>
          <a:p>
            <a:pPr marL="0" indent="0">
              <a:buNone/>
            </a:pPr>
            <a:r>
              <a:rPr lang="en-US" dirty="0" smtClean="0"/>
              <a:t>Office- 214-670-3352</a:t>
            </a:r>
          </a:p>
          <a:p>
            <a:pPr marL="0" indent="0">
              <a:buNone/>
            </a:pPr>
            <a:r>
              <a:rPr lang="en-US" dirty="0" smtClean="0"/>
              <a:t>Cell- 469-744-2956</a:t>
            </a:r>
          </a:p>
          <a:p>
            <a:pPr marL="0" indent="0">
              <a:buNone/>
            </a:pPr>
            <a:r>
              <a:rPr lang="en-US" dirty="0" smtClean="0">
                <a:hlinkClick r:id="rId3"/>
              </a:rPr>
              <a:t>ronald.vaughn@dallascityhall.com</a:t>
            </a:r>
            <a:endParaRPr lang="en-US" dirty="0" smtClean="0"/>
          </a:p>
          <a:p>
            <a:pPr marL="0" indent="0">
              <a:buNone/>
            </a:pPr>
            <a:r>
              <a:rPr lang="en-US" dirty="0" smtClean="0"/>
              <a:t>Linkedin.com/in/</a:t>
            </a:r>
            <a:r>
              <a:rPr lang="en-US" dirty="0" err="1" smtClean="0"/>
              <a:t>ronald-vaughn</a:t>
            </a:r>
            <a:r>
              <a:rPr lang="en-US" dirty="0" smtClean="0"/>
              <a:t>-</a:t>
            </a:r>
          </a:p>
          <a:p>
            <a:pPr marL="0" indent="0">
              <a:buNone/>
            </a:pPr>
            <a:r>
              <a:rPr lang="en-US" dirty="0" smtClean="0"/>
              <a:t>14b823146</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272524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DFR GIS</a:t>
            </a:r>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44437" y="1288148"/>
            <a:ext cx="7148946" cy="5361710"/>
          </a:xfrm>
        </p:spPr>
      </p:pic>
    </p:spTree>
    <p:extLst>
      <p:ext uri="{BB962C8B-B14F-4D97-AF65-F5344CB8AC3E}">
        <p14:creationId xmlns:p14="http://schemas.microsoft.com/office/powerpoint/2010/main" val="2625188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was GIS was notified?</a:t>
            </a:r>
            <a:endParaRPr lang="en-US" dirty="0"/>
          </a:p>
        </p:txBody>
      </p:sp>
      <p:sp>
        <p:nvSpPr>
          <p:cNvPr id="3" name="Content Placeholder 2"/>
          <p:cNvSpPr>
            <a:spLocks noGrp="1"/>
          </p:cNvSpPr>
          <p:nvPr>
            <p:ph idx="1"/>
          </p:nvPr>
        </p:nvSpPr>
        <p:spPr>
          <a:xfrm>
            <a:off x="1104293" y="2108336"/>
            <a:ext cx="8946541" cy="4195481"/>
          </a:xfrm>
        </p:spPr>
        <p:txBody>
          <a:bodyPr>
            <a:normAutofit fontScale="70000" lnSpcReduction="20000"/>
          </a:bodyPr>
          <a:lstStyle/>
          <a:p>
            <a:r>
              <a:rPr lang="en-US" sz="3100" dirty="0"/>
              <a:t>The Situation</a:t>
            </a:r>
          </a:p>
          <a:p>
            <a:pPr lvl="1"/>
            <a:r>
              <a:rPr lang="en-US" sz="3100" dirty="0" smtClean="0"/>
              <a:t>New crew at the station: 33 out of 36 individuals staffed were new. Three Shifts 1 individual per shift familiar with the lake.</a:t>
            </a:r>
          </a:p>
          <a:p>
            <a:pPr lvl="1"/>
            <a:r>
              <a:rPr lang="en-US" sz="3100" dirty="0" smtClean="0"/>
              <a:t>Wanted Map for Training</a:t>
            </a:r>
          </a:p>
          <a:p>
            <a:pPr lvl="1"/>
            <a:r>
              <a:rPr lang="en-US" sz="3100" dirty="0" smtClean="0"/>
              <a:t>Map of the Boat Ramps and Marinas of Lake Ray Hubbard</a:t>
            </a:r>
          </a:p>
          <a:p>
            <a:pPr lvl="1"/>
            <a:r>
              <a:rPr lang="en-US" sz="3100" dirty="0" smtClean="0"/>
              <a:t>Parks</a:t>
            </a:r>
          </a:p>
          <a:p>
            <a:pPr lvl="1"/>
            <a:r>
              <a:rPr lang="en-US" sz="3100" dirty="0" smtClean="0"/>
              <a:t>Low Laying Areas of the Lake</a:t>
            </a:r>
          </a:p>
          <a:p>
            <a:pPr lvl="1"/>
            <a:r>
              <a:rPr lang="en-US" sz="3100" dirty="0" smtClean="0"/>
              <a:t>ETC</a:t>
            </a:r>
          </a:p>
          <a:p>
            <a:pPr marL="0" indent="0">
              <a:buNone/>
            </a:pPr>
            <a:endParaRPr lang="en-US" dirty="0" smtClean="0"/>
          </a:p>
          <a:p>
            <a:pPr marL="0" indent="0">
              <a:buNone/>
            </a:pPr>
            <a:endParaRPr lang="en-US" dirty="0" smtClean="0"/>
          </a:p>
          <a:p>
            <a:pPr marL="0" indent="0">
              <a:buNone/>
            </a:pPr>
            <a:r>
              <a:rPr lang="en-US" dirty="0" smtClean="0"/>
              <a:t>	</a:t>
            </a:r>
            <a:endParaRPr lang="en-US" dirty="0"/>
          </a:p>
        </p:txBody>
      </p:sp>
    </p:spTree>
    <p:extLst>
      <p:ext uri="{BB962C8B-B14F-4D97-AF65-F5344CB8AC3E}">
        <p14:creationId xmlns:p14="http://schemas.microsoft.com/office/powerpoint/2010/main" val="2790559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DFR WATER RESCUE</a:t>
            </a:r>
            <a:endParaRPr lang="en-US" dirty="0"/>
          </a:p>
        </p:txBody>
      </p:sp>
      <p:sp>
        <p:nvSpPr>
          <p:cNvPr id="3" name="Content Placeholder 2"/>
          <p:cNvSpPr>
            <a:spLocks noGrp="1"/>
          </p:cNvSpPr>
          <p:nvPr>
            <p:ph idx="1"/>
          </p:nvPr>
        </p:nvSpPr>
        <p:spPr/>
        <p:txBody>
          <a:bodyPr>
            <a:noAutofit/>
          </a:bodyPr>
          <a:lstStyle/>
          <a:p>
            <a:pPr marL="0" indent="0">
              <a:buNone/>
            </a:pPr>
            <a:r>
              <a:rPr lang="en-US" sz="2400" dirty="0" smtClean="0"/>
              <a:t>The Purpose of the water rescue program is to provide specially trained resources that will be available to complement existing resources in affecting the rescue or recovery of victims from moving or stationary bodies of water. The water rescue program is divided into three separate entities consisting of:</a:t>
            </a:r>
          </a:p>
          <a:p>
            <a:r>
              <a:rPr lang="en-US" sz="2400" dirty="0" smtClean="0"/>
              <a:t>7 Boat Rescue Stations</a:t>
            </a:r>
          </a:p>
          <a:p>
            <a:pPr lvl="1"/>
            <a:r>
              <a:rPr lang="en-US" sz="2400" dirty="0" smtClean="0"/>
              <a:t>Swift Water Rescue</a:t>
            </a:r>
          </a:p>
          <a:p>
            <a:pPr lvl="1"/>
            <a:r>
              <a:rPr lang="en-US" sz="2400" dirty="0" smtClean="0"/>
              <a:t>Flat Bottom Boat Companies</a:t>
            </a:r>
          </a:p>
          <a:p>
            <a:pPr lvl="1"/>
            <a:r>
              <a:rPr lang="en-US" sz="2400" dirty="0" smtClean="0"/>
              <a:t>Marine 1 (Lake Ray Hubbard)</a:t>
            </a:r>
          </a:p>
          <a:p>
            <a:endParaRPr lang="en-US" sz="2400" dirty="0"/>
          </a:p>
        </p:txBody>
      </p:sp>
    </p:spTree>
    <p:extLst>
      <p:ext uri="{BB962C8B-B14F-4D97-AF65-F5344CB8AC3E}">
        <p14:creationId xmlns:p14="http://schemas.microsoft.com/office/powerpoint/2010/main" val="2116755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WATER RESCUE TEAM</a:t>
            </a:r>
            <a:br>
              <a:rPr lang="en-US" dirty="0" smtClean="0"/>
            </a:br>
            <a:r>
              <a:rPr lang="en-US" dirty="0" smtClean="0"/>
              <a:t>STATION 39</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0145" y="1853248"/>
            <a:ext cx="7910946" cy="4785511"/>
          </a:xfrm>
        </p:spPr>
      </p:pic>
    </p:spTree>
    <p:extLst>
      <p:ext uri="{BB962C8B-B14F-4D97-AF65-F5344CB8AC3E}">
        <p14:creationId xmlns:p14="http://schemas.microsoft.com/office/powerpoint/2010/main" val="40699296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MARINE ONE</a:t>
            </a:r>
            <a:endParaRPr lang="en-US" dirty="0"/>
          </a:p>
        </p:txBody>
      </p:sp>
      <p:pic>
        <p:nvPicPr>
          <p:cNvPr id="4" name="Content Placeholder 3"/>
          <p:cNvPicPr>
            <a:picLocks noGrp="1" noChangeAspect="1"/>
          </p:cNvPicPr>
          <p:nvPr>
            <p:ph idx="1"/>
          </p:nvPr>
        </p:nvPicPr>
        <p:blipFill>
          <a:blip r:embed="rId2"/>
          <a:stretch>
            <a:fillRect/>
          </a:stretch>
        </p:blipFill>
        <p:spPr>
          <a:xfrm>
            <a:off x="1884217" y="1288472"/>
            <a:ext cx="8211127" cy="5419344"/>
          </a:xfrm>
          <a:prstGeom prst="rect">
            <a:avLst/>
          </a:prstGeom>
        </p:spPr>
      </p:pic>
    </p:spTree>
    <p:extLst>
      <p:ext uri="{BB962C8B-B14F-4D97-AF65-F5344CB8AC3E}">
        <p14:creationId xmlns:p14="http://schemas.microsoft.com/office/powerpoint/2010/main" val="34399575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LAKE RAY HUBBARD</a:t>
            </a:r>
            <a:endParaRPr lang="en-US" dirty="0"/>
          </a:p>
        </p:txBody>
      </p:sp>
      <p:sp>
        <p:nvSpPr>
          <p:cNvPr id="3" name="Content Placeholder 2"/>
          <p:cNvSpPr>
            <a:spLocks noGrp="1"/>
          </p:cNvSpPr>
          <p:nvPr>
            <p:ph idx="1"/>
          </p:nvPr>
        </p:nvSpPr>
        <p:spPr/>
        <p:txBody>
          <a:bodyPr/>
          <a:lstStyle/>
          <a:p>
            <a:r>
              <a:rPr lang="en-US" sz="2400" dirty="0" smtClean="0"/>
              <a:t>Location: In Collin, Dallas, Rockwall and Kaufman counties, one mile west of Rockwall on the East Fork of the Trinity River</a:t>
            </a:r>
          </a:p>
          <a:p>
            <a:r>
              <a:rPr lang="en-US" sz="2400" dirty="0" smtClean="0"/>
              <a:t>Surface area: 21,671 acres</a:t>
            </a:r>
          </a:p>
          <a:p>
            <a:r>
              <a:rPr lang="en-US" sz="2400" dirty="0" smtClean="0"/>
              <a:t>Maximum depth: 40 feet</a:t>
            </a:r>
          </a:p>
          <a:p>
            <a:r>
              <a:rPr lang="en-US" sz="2400" dirty="0" smtClean="0"/>
              <a:t>Cities: Dallas, Garland, Rowlett, Sunnyvale, Rockwall, Wylie</a:t>
            </a:r>
            <a:endParaRPr lang="en-US" sz="2400" dirty="0"/>
          </a:p>
          <a:p>
            <a:endParaRPr lang="en-US" sz="2400" dirty="0"/>
          </a:p>
          <a:p>
            <a:r>
              <a:rPr lang="en-US" sz="1600" i="1" dirty="0" smtClean="0"/>
              <a:t>Source Texas Parks and Wildlife</a:t>
            </a:r>
          </a:p>
          <a:p>
            <a:pPr marL="0" indent="0">
              <a:buNone/>
            </a:pPr>
            <a:endParaRPr lang="en-US" dirty="0"/>
          </a:p>
        </p:txBody>
      </p:sp>
    </p:spTree>
    <p:extLst>
      <p:ext uri="{BB962C8B-B14F-4D97-AF65-F5344CB8AC3E}">
        <p14:creationId xmlns:p14="http://schemas.microsoft.com/office/powerpoint/2010/main" val="39114787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LAKE RAY HUBBARD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08910" y="1387404"/>
            <a:ext cx="8007926" cy="5338617"/>
          </a:xfrm>
        </p:spPr>
      </p:pic>
    </p:spTree>
    <p:extLst>
      <p:ext uri="{BB962C8B-B14F-4D97-AF65-F5344CB8AC3E}">
        <p14:creationId xmlns:p14="http://schemas.microsoft.com/office/powerpoint/2010/main" val="10518952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3727</TotalTime>
  <Words>353</Words>
  <Application>Microsoft Office PowerPoint</Application>
  <PresentationFormat>Widescreen</PresentationFormat>
  <Paragraphs>88</Paragraphs>
  <Slides>28</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Century Gothic</vt:lpstr>
      <vt:lpstr>Wingdings 3</vt:lpstr>
      <vt:lpstr>Ion</vt:lpstr>
      <vt:lpstr>WATER RESCUE and GIS</vt:lpstr>
      <vt:lpstr>Brief History of DFR GIS</vt:lpstr>
      <vt:lpstr>DFR GIS</vt:lpstr>
      <vt:lpstr>Why was GIS was notified?</vt:lpstr>
      <vt:lpstr>DFR WATER RESCUE</vt:lpstr>
      <vt:lpstr>WATER RESCUE TEAM STATION 39</vt:lpstr>
      <vt:lpstr>MARINE ONE</vt:lpstr>
      <vt:lpstr>LAKE RAY HUBBARD</vt:lpstr>
      <vt:lpstr>LAKE RAY HUBBARD</vt:lpstr>
      <vt:lpstr>LAKE RAY HUBBARD</vt:lpstr>
      <vt:lpstr>LAKE RAY HUBBARD</vt:lpstr>
      <vt:lpstr>PowerPoint Presentation</vt:lpstr>
      <vt:lpstr>PowerPoint Presentation</vt:lpstr>
      <vt:lpstr>PowerPoint Presentation</vt:lpstr>
      <vt:lpstr>LAKE RAY HUBBARD 72 CALLS 2018</vt:lpstr>
      <vt:lpstr>LAKE RAY HUBBARD 61 CALLS THRU SEPTEMBER 15 2019 </vt:lpstr>
      <vt:lpstr>WHAT DID GIS DO?</vt:lpstr>
      <vt:lpstr>What was being used</vt:lpstr>
      <vt:lpstr>Field Work on Land</vt:lpstr>
      <vt:lpstr>PowerPoint Presentation</vt:lpstr>
      <vt:lpstr>Field Work on the Lake</vt:lpstr>
      <vt:lpstr>PowerPoint Presentation</vt:lpstr>
      <vt:lpstr>PowerPoint Presentation</vt:lpstr>
      <vt:lpstr>DEMO LAKE RAY HUBBARD AP</vt:lpstr>
      <vt:lpstr>Future of GIS and Water Rescue</vt:lpstr>
      <vt:lpstr>LAKE RAY HUBBARD WATER RESCUE</vt:lpstr>
      <vt:lpstr>STATION 39 </vt:lpstr>
      <vt:lpstr>THANK YOU</vt:lpstr>
    </vt:vector>
  </TitlesOfParts>
  <Company>City of Dallas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RESCUE and GIS</dc:title>
  <dc:creator>Vaughn Sr, Ronald</dc:creator>
  <cp:lastModifiedBy>Vaughn Sr, Ronald</cp:lastModifiedBy>
  <cp:revision>80</cp:revision>
  <dcterms:created xsi:type="dcterms:W3CDTF">2019-03-04T18:58:36Z</dcterms:created>
  <dcterms:modified xsi:type="dcterms:W3CDTF">2019-09-17T02:32:20Z</dcterms:modified>
</cp:coreProperties>
</file>