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256" r:id="rId2"/>
    <p:sldId id="315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257" r:id="rId25"/>
    <p:sldId id="261" r:id="rId26"/>
    <p:sldId id="260" r:id="rId27"/>
    <p:sldId id="259" r:id="rId28"/>
    <p:sldId id="258" r:id="rId29"/>
    <p:sldId id="268" r:id="rId30"/>
    <p:sldId id="262" r:id="rId31"/>
    <p:sldId id="264" r:id="rId32"/>
    <p:sldId id="265" r:id="rId33"/>
    <p:sldId id="266" r:id="rId34"/>
    <p:sldId id="269" r:id="rId35"/>
    <p:sldId id="313" r:id="rId36"/>
    <p:sldId id="270" r:id="rId37"/>
    <p:sldId id="271" r:id="rId38"/>
    <p:sldId id="273" r:id="rId39"/>
    <p:sldId id="274" r:id="rId40"/>
    <p:sldId id="272" r:id="rId41"/>
    <p:sldId id="290" r:id="rId42"/>
    <p:sldId id="291" r:id="rId43"/>
    <p:sldId id="289" r:id="rId44"/>
    <p:sldId id="314" r:id="rId45"/>
    <p:sldId id="275" r:id="rId46"/>
    <p:sldId id="276" r:id="rId47"/>
    <p:sldId id="277" r:id="rId48"/>
    <p:sldId id="278" r:id="rId49"/>
    <p:sldId id="280" r:id="rId50"/>
    <p:sldId id="281" r:id="rId51"/>
    <p:sldId id="282" r:id="rId52"/>
    <p:sldId id="284" r:id="rId53"/>
    <p:sldId id="285" r:id="rId54"/>
    <p:sldId id="287" r:id="rId55"/>
    <p:sldId id="286" r:id="rId56"/>
    <p:sldId id="288" r:id="rId57"/>
    <p:sldId id="31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904" autoAdjust="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78"/>
    </p:cViewPr>
  </p:sorterViewPr>
  <p:notesViewPr>
    <p:cSldViewPr showGuide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F25E8-65D3-4DB6-8351-40033C5E405B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DEAF7-A8D9-4579-A4D5-F1BD54D7A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20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960147"/>
            <a:ext cx="7772400" cy="2285975"/>
          </a:xfrm>
          <a:noFill/>
        </p:spPr>
        <p:txBody>
          <a:bodyPr>
            <a:noAutofit/>
          </a:bodyPr>
          <a:lstStyle>
            <a:lvl1pPr>
              <a:defRPr sz="8000" b="1">
                <a:ln w="3810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This Land is My 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251951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How Ownership of Real Estate Happens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5" r="21964"/>
          <a:stretch/>
        </p:blipFill>
        <p:spPr>
          <a:xfrm>
            <a:off x="0" y="2069"/>
            <a:ext cx="1828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562" y="1600200"/>
            <a:ext cx="7323438" cy="5257800"/>
          </a:xfrm>
          <a:ln>
            <a:noFill/>
          </a:ln>
        </p:spPr>
        <p:txBody>
          <a:bodyPr>
            <a:normAutofit/>
          </a:bodyPr>
          <a:lstStyle>
            <a:lvl1pPr>
              <a:defRPr sz="3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of Example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5" r="21964"/>
          <a:stretch/>
        </p:blipFill>
        <p:spPr>
          <a:xfrm>
            <a:off x="0" y="2069"/>
            <a:ext cx="1828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562" y="1600200"/>
            <a:ext cx="7323438" cy="5257800"/>
          </a:xfrm>
          <a:ln>
            <a:noFill/>
          </a:ln>
        </p:spPr>
        <p:txBody>
          <a:bodyPr>
            <a:normAutofit/>
          </a:bodyPr>
          <a:lstStyle>
            <a:lvl1pPr>
              <a:defRPr sz="3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9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ontal Picture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04" y="137196"/>
            <a:ext cx="9149804" cy="1143000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903"/>
            <a:ext cx="9144000" cy="3703297"/>
          </a:xfrm>
          <a:ln>
            <a:noFill/>
          </a:ln>
        </p:spPr>
        <p:txBody>
          <a:bodyPr>
            <a:normAutofit/>
          </a:bodyPr>
          <a:lstStyle>
            <a:lvl1pPr>
              <a:defRPr sz="3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5" b="48303"/>
          <a:stretch/>
        </p:blipFill>
        <p:spPr>
          <a:xfrm>
            <a:off x="0" y="502920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ontal Picture Washed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04" y="137196"/>
            <a:ext cx="9149804" cy="1143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903"/>
            <a:ext cx="9144000" cy="3703297"/>
          </a:xfrm>
          <a:ln>
            <a:noFill/>
          </a:ln>
        </p:spPr>
        <p:txBody>
          <a:bodyPr>
            <a:normAutofit/>
          </a:bodyPr>
          <a:lstStyle>
            <a:lvl1pPr>
              <a:defRPr sz="36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32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4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4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5" b="48303"/>
          <a:stretch/>
        </p:blipFill>
        <p:spPr>
          <a:xfrm>
            <a:off x="0" y="502920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4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B77C-BDA5-4BB5-B371-671FB536EAE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9EB21-B984-4AB2-B312-0235A6B4F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2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This Land is My 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Ownership of Real Estate Happens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Patents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1359458"/>
            <a:ext cx="3383280" cy="53642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1166031"/>
            <a:ext cx="4053840" cy="555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Heirs &amp; Assigns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Heirs to landowners will need a probate from district court unless prior arrangements have been made.</a:t>
            </a:r>
          </a:p>
          <a:p>
            <a:endParaRPr lang="en-US" sz="2800" dirty="0"/>
          </a:p>
          <a:p>
            <a:r>
              <a:rPr lang="en-US" sz="2800" dirty="0" smtClean="0"/>
              <a:t>Deeds are the documents used to assign or convey ownership to another.</a:t>
            </a:r>
          </a:p>
          <a:p>
            <a:endParaRPr lang="en-US" sz="2800" dirty="0"/>
          </a:p>
          <a:p>
            <a:r>
              <a:rPr lang="en-US" sz="2800" dirty="0" smtClean="0"/>
              <a:t>ALL conveyances should be filed with the County Clerk’s Office.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41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Warranty Deeds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280160"/>
            <a:ext cx="3383280" cy="551428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828800" y="1417320"/>
            <a:ext cx="3840480" cy="2805946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As the name implies, a warranty deed contains language warranting or guaranteeing your title in said property.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4512212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…and warrant the title to the same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219348">
            <a:off x="8219702" y="3391451"/>
            <a:ext cx="444125" cy="746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Quit Claim Deeds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1508760"/>
            <a:ext cx="3828603" cy="5257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828800" y="1554480"/>
            <a:ext cx="3383280" cy="52120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Simply conveys any interest you MAY have in said property.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CAVEAT EMPTOR – BUYER BEWARE!!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41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</a:t>
            </a:r>
            <a:r>
              <a:rPr lang="en-US" dirty="0"/>
              <a:t>a</a:t>
            </a:r>
            <a:r>
              <a:rPr lang="en-US" dirty="0" smtClean="0"/>
              <a:t> Deed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AutoNum type="arabicParenR"/>
            </a:pPr>
            <a:r>
              <a:rPr lang="en-US" sz="3200" dirty="0" smtClean="0"/>
              <a:t>Identity of the Grantor &amp; Grantee</a:t>
            </a:r>
          </a:p>
          <a:p>
            <a:pPr marL="457200" indent="-457200">
              <a:buAutoNum type="arabicParenR"/>
            </a:pPr>
            <a:endParaRPr lang="en-US" sz="32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Consideration given</a:t>
            </a:r>
          </a:p>
          <a:p>
            <a:pPr marL="457200" indent="-457200">
              <a:buAutoNum type="arabicParenR"/>
            </a:pPr>
            <a:endParaRPr lang="en-US" sz="32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Words of Conveyance </a:t>
            </a:r>
          </a:p>
          <a:p>
            <a:pPr marL="457200" indent="-457200">
              <a:buAutoNum type="arabicParenR"/>
            </a:pPr>
            <a:endParaRPr lang="en-US" sz="3200" dirty="0" smtClean="0"/>
          </a:p>
          <a:p>
            <a:pPr marL="457200" indent="-457200">
              <a:buAutoNum type="arabicParenR"/>
            </a:pPr>
            <a:r>
              <a:rPr lang="en-US" sz="3200" dirty="0"/>
              <a:t>L</a:t>
            </a:r>
            <a:r>
              <a:rPr lang="en-US" sz="3200" dirty="0" smtClean="0"/>
              <a:t>egal Description </a:t>
            </a:r>
          </a:p>
          <a:p>
            <a:pPr marL="457200" indent="-457200">
              <a:buAutoNum type="arabicParenR"/>
            </a:pPr>
            <a:endParaRPr lang="en-US" sz="32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Signature &amp; Acknowledgement</a:t>
            </a:r>
          </a:p>
          <a:p>
            <a:pPr marL="457200" indent="-457200">
              <a:buAutoNum type="arabicParenR"/>
            </a:pPr>
            <a:endParaRPr lang="en-US" sz="32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Delivery &amp; Acceptance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47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0562" y="323667"/>
            <a:ext cx="732924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Parts of a Deed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05" y="4480560"/>
            <a:ext cx="7169556" cy="213433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827583" y="1790334"/>
            <a:ext cx="7315200" cy="2644506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Type of Document</a:t>
            </a:r>
          </a:p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Grantor</a:t>
            </a:r>
          </a:p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Grantee</a:t>
            </a:r>
          </a:p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Consideration</a:t>
            </a:r>
          </a:p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Conveyance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759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0562" y="331470"/>
            <a:ext cx="732924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Parts of a Deed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6" y="4331970"/>
            <a:ext cx="6940935" cy="21945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827583" y="1805940"/>
            <a:ext cx="7315200" cy="219456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Legal Description</a:t>
            </a:r>
          </a:p>
          <a:p>
            <a:endParaRPr lang="en-US" sz="36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Restrictions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44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0562" y="331470"/>
            <a:ext cx="732924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Parts of a Deed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827583" y="1805940"/>
            <a:ext cx="7315200" cy="8001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Guarantee of Title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11" y="4023360"/>
            <a:ext cx="7095744" cy="731520"/>
          </a:xfrm>
        </p:spPr>
      </p:pic>
    </p:spTree>
    <p:extLst>
      <p:ext uri="{BB962C8B-B14F-4D97-AF65-F5344CB8AC3E}">
        <p14:creationId xmlns:p14="http://schemas.microsoft.com/office/powerpoint/2010/main" val="11927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0562" y="331470"/>
            <a:ext cx="732924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Parts of a Deed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Signature &amp; Acknowledgement</a:t>
            </a:r>
            <a:endParaRPr lang="en-US" dirty="0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57" y="2514600"/>
            <a:ext cx="6763453" cy="42053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4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0562" y="331470"/>
            <a:ext cx="732924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Parts of a Deed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Filing Information</a:t>
            </a:r>
          </a:p>
          <a:p>
            <a:endParaRPr lang="en-US" dirty="0" smtClean="0"/>
          </a:p>
          <a:p>
            <a:r>
              <a:rPr lang="en-US" dirty="0" smtClean="0"/>
              <a:t>Documentary Stamps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2" y="4370067"/>
            <a:ext cx="7212663" cy="14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and 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Tami </a:t>
            </a:r>
            <a:r>
              <a:rPr lang="en-US" dirty="0" err="1" smtClean="0"/>
              <a:t>Mohow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mohowt@canadiancounty.org</a:t>
            </a:r>
          </a:p>
          <a:p>
            <a:r>
              <a:rPr lang="en-US" dirty="0" smtClean="0"/>
              <a:t>Joel Foster</a:t>
            </a:r>
          </a:p>
          <a:p>
            <a:pPr marL="457200" lvl="1" indent="0">
              <a:buNone/>
            </a:pPr>
            <a:r>
              <a:rPr lang="en-US" dirty="0" smtClean="0"/>
              <a:t>fosterj@canadiancounty.org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0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Bundle of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520" y="1600200"/>
            <a:ext cx="7178040" cy="52578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 smtClean="0"/>
              <a:t>Use it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Lease or rent it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Sell it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Give it away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Enter &amp; leave it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 smtClean="0"/>
              <a:t>Refuse to do anything at all with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08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520" y="1600200"/>
            <a:ext cx="7178040" cy="5257800"/>
          </a:xfrm>
        </p:spPr>
        <p:txBody>
          <a:bodyPr/>
          <a:lstStyle/>
          <a:p>
            <a:r>
              <a:rPr lang="en-US" dirty="0" smtClean="0"/>
              <a:t>Most Common Types</a:t>
            </a:r>
          </a:p>
          <a:p>
            <a:pPr lvl="1"/>
            <a:r>
              <a:rPr lang="en-US" dirty="0" smtClean="0"/>
              <a:t>Joint Tenancy</a:t>
            </a:r>
          </a:p>
          <a:p>
            <a:pPr lvl="2"/>
            <a:r>
              <a:rPr lang="en-US" dirty="0" smtClean="0"/>
              <a:t>When one owner dies, title automatically passes to the other owner(s)</a:t>
            </a:r>
          </a:p>
          <a:p>
            <a:pPr lvl="1"/>
            <a:r>
              <a:rPr lang="en-US" dirty="0" smtClean="0"/>
              <a:t>Tenants in Common</a:t>
            </a:r>
          </a:p>
          <a:p>
            <a:pPr lvl="2"/>
            <a:r>
              <a:rPr lang="en-US" dirty="0" smtClean="0"/>
              <a:t>Each owner owns an undivided interest in the property</a:t>
            </a:r>
          </a:p>
          <a:p>
            <a:pPr lvl="2"/>
            <a:r>
              <a:rPr lang="en-US" dirty="0" smtClean="0"/>
              <a:t>When they die, their interest passes to their heirs or assigns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32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Information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85" y="1818500"/>
            <a:ext cx="7214977" cy="4445140"/>
          </a:xfrm>
        </p:spPr>
      </p:pic>
    </p:spTree>
    <p:extLst>
      <p:ext uri="{BB962C8B-B14F-4D97-AF65-F5344CB8AC3E}">
        <p14:creationId xmlns:p14="http://schemas.microsoft.com/office/powerpoint/2010/main" val="782619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We Encounter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problems involve either…</a:t>
            </a:r>
          </a:p>
          <a:p>
            <a:pPr lvl="1"/>
            <a:r>
              <a:rPr lang="en-US" dirty="0" smtClean="0"/>
              <a:t>Legal Description</a:t>
            </a:r>
          </a:p>
          <a:p>
            <a:pPr lvl="2"/>
            <a:r>
              <a:rPr lang="en-US" dirty="0" smtClean="0"/>
              <a:t>If the description does not match our records, it may be a division or combination of property</a:t>
            </a:r>
          </a:p>
          <a:p>
            <a:pPr lvl="1"/>
            <a:r>
              <a:rPr lang="en-US" dirty="0" smtClean="0"/>
              <a:t>Ownership</a:t>
            </a:r>
          </a:p>
          <a:p>
            <a:pPr lvl="2"/>
            <a:r>
              <a:rPr lang="en-US" dirty="0" smtClean="0"/>
              <a:t>If ownership is different than county records, it is usually because something has not been </a:t>
            </a:r>
            <a:r>
              <a:rPr lang="en-US" smtClean="0"/>
              <a:t>filed correctly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6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Descriptions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562" y="1600200"/>
            <a:ext cx="7323438" cy="4846287"/>
          </a:xfrm>
        </p:spPr>
        <p:txBody>
          <a:bodyPr/>
          <a:lstStyle/>
          <a:p>
            <a:r>
              <a:rPr lang="en-US" dirty="0" smtClean="0"/>
              <a:t>Statement of the…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Shape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…of a parcel of land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78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Descriptions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Must…</a:t>
            </a:r>
          </a:p>
          <a:p>
            <a:pPr lvl="1"/>
            <a:r>
              <a:rPr lang="en-US" dirty="0" smtClean="0"/>
              <a:t>Be Permanent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 Unique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Close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 Complete</a:t>
            </a:r>
          </a:p>
        </p:txBody>
      </p:sp>
    </p:spTree>
    <p:extLst>
      <p:ext uri="{BB962C8B-B14F-4D97-AF65-F5344CB8AC3E}">
        <p14:creationId xmlns:p14="http://schemas.microsoft.com/office/powerpoint/2010/main" val="9013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Descriptions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not a legal description…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Street Addresses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Coordinate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Tax Legal Descriptions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Descriptions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Most Common Types in Oklahoma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Metes and Bounds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Rectangular Survey Systems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Platted Subdivisions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Land Survey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Established in 1785 by the Continental Congress</a:t>
            </a:r>
          </a:p>
          <a:p>
            <a:endParaRPr lang="en-US" dirty="0" smtClean="0"/>
          </a:p>
          <a:p>
            <a:r>
              <a:rPr lang="en-US" dirty="0" smtClean="0"/>
              <a:t>Applied only to “Public Domain” at that time</a:t>
            </a:r>
          </a:p>
          <a:p>
            <a:pPr lvl="1"/>
            <a:r>
              <a:rPr lang="en-US" dirty="0" smtClean="0"/>
              <a:t>Land west of the Appalachian Mountains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7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Land Survey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Divides land into square areas (ideally) that can be further subdivided</a:t>
            </a:r>
          </a:p>
          <a:p>
            <a:endParaRPr lang="en-US" dirty="0" smtClean="0"/>
          </a:p>
          <a:p>
            <a:r>
              <a:rPr lang="en-US" dirty="0" smtClean="0"/>
              <a:t>Subdivisions made by dividing square areas into halves or quarters creating aliquot parts</a:t>
            </a:r>
          </a:p>
        </p:txBody>
      </p:sp>
    </p:spTree>
    <p:extLst>
      <p:ext uri="{BB962C8B-B14F-4D97-AF65-F5344CB8AC3E}">
        <p14:creationId xmlns:p14="http://schemas.microsoft.com/office/powerpoint/2010/main" val="21047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First Oklahoma Land Run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April 22, 1889</a:t>
            </a:r>
            <a:endParaRPr lang="en-US" sz="2800" dirty="0"/>
          </a:p>
          <a:p>
            <a:r>
              <a:rPr lang="en-US" sz="2800" dirty="0" smtClean="0"/>
              <a:t>2,000,000 Acres</a:t>
            </a:r>
            <a:endParaRPr lang="en-US" sz="2800" dirty="0"/>
          </a:p>
        </p:txBody>
      </p:sp>
      <p:pic>
        <p:nvPicPr>
          <p:cNvPr id="1026" name="Picture 2" descr="\\as2016\GIS\Presentations\Conveyances2019\presentation2019\lossy-page1-1024px-Land_rush,_Okla._(Oklahoma)_LCCN2014682281.t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590" y="2697480"/>
            <a:ext cx="5595187" cy="40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Land Survey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Government Lots</a:t>
            </a:r>
          </a:p>
          <a:p>
            <a:pPr lvl="1"/>
            <a:r>
              <a:rPr lang="en-US" dirty="0" smtClean="0"/>
              <a:t>Correct for curvature of the earth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Border bodies of water that existed at the time of the survey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Border the edges of the area surveyed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0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Correction lots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14969" r="32684" b="18993"/>
          <a:stretch/>
        </p:blipFill>
        <p:spPr>
          <a:xfrm>
            <a:off x="4572000" y="2240293"/>
            <a:ext cx="4408098" cy="4528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46780" r="74963" b="40390"/>
          <a:stretch/>
        </p:blipFill>
        <p:spPr>
          <a:xfrm>
            <a:off x="1946163" y="2880366"/>
            <a:ext cx="2560292" cy="265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Meander lots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5220" r="33356" b="19623"/>
          <a:stretch/>
        </p:blipFill>
        <p:spPr>
          <a:xfrm>
            <a:off x="4480561" y="2240293"/>
            <a:ext cx="4494364" cy="4468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4" t="56931" r="59190" b="28478"/>
          <a:stretch/>
        </p:blipFill>
        <p:spPr>
          <a:xfrm>
            <a:off x="1904758" y="2240293"/>
            <a:ext cx="2472005" cy="2560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8" t="14774" r="20116" b="73720"/>
          <a:stretch/>
        </p:blipFill>
        <p:spPr>
          <a:xfrm>
            <a:off x="1978059" y="4812873"/>
            <a:ext cx="2325402" cy="19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edges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11321" r="34704" b="18993"/>
          <a:stretch/>
        </p:blipFill>
        <p:spPr>
          <a:xfrm>
            <a:off x="4779646" y="2148854"/>
            <a:ext cx="4264304" cy="45961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26741" r="68032" b="61226"/>
          <a:stretch/>
        </p:blipFill>
        <p:spPr>
          <a:xfrm>
            <a:off x="1981281" y="3132493"/>
            <a:ext cx="2743170" cy="262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Land Survey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Oklahoma Public Highways</a:t>
            </a:r>
          </a:p>
          <a:p>
            <a:pPr lvl="1"/>
            <a:r>
              <a:rPr lang="en-US" sz="2400" dirty="0" smtClean="0"/>
              <a:t>4 rods wide in most areas</a:t>
            </a:r>
          </a:p>
          <a:p>
            <a:pPr lvl="2"/>
            <a:r>
              <a:rPr lang="en-US" sz="2000" dirty="0" smtClean="0"/>
              <a:t>66 ft. total or 33 ft. on either side of each section line</a:t>
            </a:r>
          </a:p>
          <a:p>
            <a:pPr lvl="1"/>
            <a:r>
              <a:rPr lang="en-US" sz="2400" dirty="0" smtClean="0"/>
              <a:t>Can be vacated…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93" y="3421215"/>
            <a:ext cx="5669218" cy="337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/>
          <a:lstStyle/>
          <a:p>
            <a:r>
              <a:rPr lang="en-US" dirty="0" smtClean="0"/>
              <a:t>Metes and Bounds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464" y="1600200"/>
            <a:ext cx="7323438" cy="5257800"/>
          </a:xfrm>
        </p:spPr>
        <p:txBody>
          <a:bodyPr/>
          <a:lstStyle/>
          <a:p>
            <a:r>
              <a:rPr lang="en-US" dirty="0" smtClean="0"/>
              <a:t>Describes the boundary of a parcel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Originally used natural or man-made features and may still use them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61" y="5532097"/>
            <a:ext cx="6425045" cy="89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Metes and Bounds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Parts of a description</a:t>
            </a:r>
          </a:p>
          <a:p>
            <a:pPr lvl="1"/>
            <a:r>
              <a:rPr lang="en-US" dirty="0" smtClean="0"/>
              <a:t>Point of commencement</a:t>
            </a:r>
          </a:p>
          <a:p>
            <a:pPr lvl="1"/>
            <a:r>
              <a:rPr lang="en-US" dirty="0" smtClean="0"/>
              <a:t>Point of beginning</a:t>
            </a:r>
          </a:p>
          <a:p>
            <a:pPr lvl="1"/>
            <a:r>
              <a:rPr lang="en-US" dirty="0" smtClean="0"/>
              <a:t>Corners</a:t>
            </a:r>
          </a:p>
          <a:p>
            <a:pPr lvl="1"/>
            <a:r>
              <a:rPr lang="en-US" dirty="0" smtClean="0"/>
              <a:t>Length and direction of boundaries</a:t>
            </a:r>
          </a:p>
          <a:p>
            <a:pPr lvl="1"/>
            <a:r>
              <a:rPr lang="en-US" dirty="0" smtClean="0"/>
              <a:t>Names of adjoining owners or features</a:t>
            </a:r>
          </a:p>
          <a:p>
            <a:pPr lvl="1"/>
            <a:r>
              <a:rPr lang="en-US" dirty="0" smtClean="0"/>
              <a:t>Area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39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/>
          <a:lstStyle/>
          <a:p>
            <a:r>
              <a:rPr lang="en-US" dirty="0" smtClean="0"/>
              <a:t>Metes and Bounds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54" y="1600220"/>
            <a:ext cx="7020258" cy="3583589"/>
          </a:xfrm>
        </p:spPr>
      </p:pic>
      <p:sp>
        <p:nvSpPr>
          <p:cNvPr id="5" name="Rectangle 4"/>
          <p:cNvSpPr/>
          <p:nvPr/>
        </p:nvSpPr>
        <p:spPr>
          <a:xfrm>
            <a:off x="2042765" y="2423171"/>
            <a:ext cx="914390" cy="1828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12073" y="2854488"/>
            <a:ext cx="1554463" cy="274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58277" y="3520439"/>
            <a:ext cx="4799698" cy="1280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74732" y="4888558"/>
            <a:ext cx="3583374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43" y="5452180"/>
            <a:ext cx="7040880" cy="4427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64743" y="5444960"/>
            <a:ext cx="7040879" cy="4499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Platted Subdivision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Subdivides a tract of land into numbered lots</a:t>
            </a:r>
          </a:p>
          <a:p>
            <a:endParaRPr lang="en-US" dirty="0"/>
          </a:p>
          <a:p>
            <a:r>
              <a:rPr lang="en-US" dirty="0" smtClean="0"/>
              <a:t>Plats are filed differently than other instruments with the Clerk</a:t>
            </a:r>
          </a:p>
        </p:txBody>
      </p:sp>
    </p:spTree>
    <p:extLst>
      <p:ext uri="{BB962C8B-B14F-4D97-AF65-F5344CB8AC3E}">
        <p14:creationId xmlns:p14="http://schemas.microsoft.com/office/powerpoint/2010/main" val="85858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Platted Subdivision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Taxes on the area to be platted must be pre-paid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Certain number of copies must be provided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Plat name cannot be duplicated</a:t>
            </a:r>
          </a:p>
          <a:p>
            <a:endParaRPr lang="en-US" dirty="0"/>
          </a:p>
          <a:p>
            <a:r>
              <a:rPr lang="en-US" dirty="0" smtClean="0"/>
              <a:t>As a survey, it must meet minimum survey requirements</a:t>
            </a:r>
          </a:p>
        </p:txBody>
      </p:sp>
    </p:spTree>
    <p:extLst>
      <p:ext uri="{BB962C8B-B14F-4D97-AF65-F5344CB8AC3E}">
        <p14:creationId xmlns:p14="http://schemas.microsoft.com/office/powerpoint/2010/main" val="4038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/>
          <a:lstStyle/>
          <a:p>
            <a:r>
              <a:rPr lang="en-US" dirty="0" smtClean="0"/>
              <a:t>First Oklahoma Land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Estimated 50,000 people lined up to claim tracts of up to 160 acres.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635125"/>
            <a:ext cx="2590800" cy="46021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274" y="2743200"/>
            <a:ext cx="706581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3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Platted Subdivision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5128" r="3135" b="2207"/>
          <a:stretch/>
        </p:blipFill>
        <p:spPr>
          <a:xfrm>
            <a:off x="1965960" y="1691640"/>
            <a:ext cx="7065552" cy="4845220"/>
          </a:xfrm>
        </p:spPr>
      </p:pic>
    </p:spTree>
    <p:extLst>
      <p:ext uri="{BB962C8B-B14F-4D97-AF65-F5344CB8AC3E}">
        <p14:creationId xmlns:p14="http://schemas.microsoft.com/office/powerpoint/2010/main" val="41389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 Descriptions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1554480"/>
            <a:ext cx="7078231" cy="5067370"/>
          </a:xfrm>
        </p:spPr>
      </p:pic>
      <p:sp>
        <p:nvSpPr>
          <p:cNvPr id="6" name="Rectangle 5"/>
          <p:cNvSpPr/>
          <p:nvPr/>
        </p:nvSpPr>
        <p:spPr>
          <a:xfrm>
            <a:off x="6903720" y="2323094"/>
            <a:ext cx="1645920" cy="228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06040" y="1965960"/>
            <a:ext cx="4389120" cy="228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60320" y="2554281"/>
            <a:ext cx="6492240" cy="12861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Mixing Descriptions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96" y="2114374"/>
            <a:ext cx="7051232" cy="6257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5608" y="1737360"/>
            <a:ext cx="225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Frisco Ridge Phase 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08" y="3749040"/>
            <a:ext cx="6858000" cy="1056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8196" y="3379708"/>
            <a:ext cx="225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Frisco Ridge </a:t>
            </a:r>
            <a:r>
              <a:rPr lang="en-US" smtClean="0">
                <a:solidFill>
                  <a:schemeClr val="accent5">
                    <a:lumMod val="50000"/>
                  </a:schemeClr>
                </a:solidFill>
              </a:rPr>
              <a:t>Phase 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 Descriptions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Abbreviation of a legal description for property tax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3303054"/>
            <a:ext cx="7132320" cy="594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0943" y="2910431"/>
            <a:ext cx="188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Cleveland County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240" y="3977640"/>
            <a:ext cx="143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Tulsa County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15" y="4350423"/>
            <a:ext cx="4953691" cy="1019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1614" y="5369740"/>
            <a:ext cx="143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Tulsa County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15" y="5784108"/>
            <a:ext cx="7140946" cy="32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9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/>
          <a:lstStyle/>
          <a:p>
            <a:r>
              <a:rPr lang="en-US" sz="4400" dirty="0" smtClean="0"/>
              <a:t>Other Uses for Legal Descriptions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562" y="1600200"/>
            <a:ext cx="3854628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Any man-made boundary or area must be defined</a:t>
            </a:r>
          </a:p>
          <a:p>
            <a:pPr lvl="1"/>
            <a:r>
              <a:rPr lang="en-US" sz="2800" dirty="0" smtClean="0"/>
              <a:t>City Limits</a:t>
            </a:r>
          </a:p>
          <a:p>
            <a:pPr lvl="1"/>
            <a:r>
              <a:rPr lang="en-US" sz="2800" dirty="0" smtClean="0"/>
              <a:t>School Districts</a:t>
            </a:r>
          </a:p>
          <a:p>
            <a:pPr lvl="1"/>
            <a:r>
              <a:rPr lang="en-US" sz="2800" dirty="0" smtClean="0"/>
              <a:t>Counties</a:t>
            </a:r>
          </a:p>
          <a:p>
            <a:pPr lvl="1"/>
            <a:r>
              <a:rPr lang="en-US" sz="2800" dirty="0" smtClean="0"/>
              <a:t>States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44" y="5922586"/>
            <a:ext cx="7088479" cy="889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498200"/>
            <a:ext cx="3268703" cy="44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67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Cadastral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a base map of some sort</a:t>
            </a:r>
          </a:p>
          <a:p>
            <a:pPr lvl="1"/>
            <a:r>
              <a:rPr lang="en-US" dirty="0" smtClean="0"/>
              <a:t>PLSS information</a:t>
            </a:r>
          </a:p>
          <a:p>
            <a:pPr lvl="1"/>
            <a:r>
              <a:rPr lang="en-US" dirty="0" smtClean="0"/>
              <a:t>Aerial photography</a:t>
            </a:r>
          </a:p>
          <a:p>
            <a:pPr lvl="1"/>
            <a:r>
              <a:rPr lang="en-US" dirty="0" smtClean="0"/>
              <a:t>Any other information a legal description might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Cadastral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Maps</a:t>
            </a:r>
          </a:p>
          <a:p>
            <a:pPr lvl="1"/>
            <a:r>
              <a:rPr lang="en-US" dirty="0" smtClean="0"/>
              <a:t>In Oklahoma, each map typically represents a section or quarter section</a:t>
            </a:r>
          </a:p>
          <a:p>
            <a:pPr lvl="1"/>
            <a:r>
              <a:rPr lang="en-US" dirty="0" smtClean="0"/>
              <a:t>Typically use standard scales</a:t>
            </a:r>
          </a:p>
          <a:p>
            <a:pPr lvl="2"/>
            <a:r>
              <a:rPr lang="en-US" dirty="0" smtClean="0"/>
              <a:t>1 inch to 100 feet</a:t>
            </a:r>
          </a:p>
          <a:p>
            <a:pPr lvl="2"/>
            <a:r>
              <a:rPr lang="en-US" dirty="0" smtClean="0"/>
              <a:t>1 inch to 200 feet</a:t>
            </a:r>
          </a:p>
          <a:p>
            <a:pPr lvl="2"/>
            <a:r>
              <a:rPr lang="en-US" dirty="0" smtClean="0"/>
              <a:t>1 inch to 400 feet</a:t>
            </a:r>
          </a:p>
        </p:txBody>
      </p:sp>
    </p:spTree>
    <p:extLst>
      <p:ext uri="{BB962C8B-B14F-4D97-AF65-F5344CB8AC3E}">
        <p14:creationId xmlns:p14="http://schemas.microsoft.com/office/powerpoint/2010/main" val="32351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Cadastral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Maps</a:t>
            </a:r>
          </a:p>
          <a:p>
            <a:pPr lvl="1"/>
            <a:r>
              <a:rPr lang="en-US" dirty="0" smtClean="0"/>
              <a:t>Don’t have to worry about fitting parcels to others on a different map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Sections or quarter sections might be “ideal”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84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Cadastral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GIS Parcel Data</a:t>
            </a:r>
          </a:p>
          <a:p>
            <a:pPr lvl="1"/>
            <a:r>
              <a:rPr lang="en-US" dirty="0" smtClean="0"/>
              <a:t>One layer for entire jurisdiction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Parcels must fit with all others around them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Overall accuracy depends on base data accuracy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606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Cadastral Maps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011680"/>
            <a:ext cx="7120729" cy="3108022"/>
          </a:xfrm>
        </p:spPr>
      </p:pic>
    </p:spTree>
    <p:extLst>
      <p:ext uri="{BB962C8B-B14F-4D97-AF65-F5344CB8AC3E}">
        <p14:creationId xmlns:p14="http://schemas.microsoft.com/office/powerpoint/2010/main" val="34151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/>
          <a:lstStyle/>
          <a:p>
            <a:r>
              <a:rPr lang="en-US" dirty="0" smtClean="0"/>
              <a:t>First Oklahoma Land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62,000 settlers by end of year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12" y="2331720"/>
            <a:ext cx="705394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Cadastral Maps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48" y="1463040"/>
            <a:ext cx="5418835" cy="5257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2057400"/>
            <a:ext cx="3254729" cy="35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Descriptions Together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1691640"/>
            <a:ext cx="5190235" cy="5035993"/>
          </a:xfrm>
        </p:spPr>
      </p:pic>
      <p:sp>
        <p:nvSpPr>
          <p:cNvPr id="7" name="Rectangle 6"/>
          <p:cNvSpPr/>
          <p:nvPr/>
        </p:nvSpPr>
        <p:spPr>
          <a:xfrm>
            <a:off x="4892040" y="6309360"/>
            <a:ext cx="1554463" cy="2743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Fitting Descriptions Together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00" y="2971800"/>
            <a:ext cx="7160362" cy="3695897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20562" y="1737360"/>
            <a:ext cx="7323438" cy="5029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Measured metes with recorded metes</a:t>
            </a:r>
          </a:p>
        </p:txBody>
      </p:sp>
    </p:spTree>
    <p:extLst>
      <p:ext uri="{BB962C8B-B14F-4D97-AF65-F5344CB8AC3E}">
        <p14:creationId xmlns:p14="http://schemas.microsoft.com/office/powerpoint/2010/main" val="34128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Fitting Descriptions Together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32" y="3017520"/>
            <a:ext cx="7147297" cy="3552627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20562" y="1737360"/>
            <a:ext cx="7323438" cy="5029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Measured metes with recorded metes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9274" y="3969017"/>
            <a:ext cx="1860269" cy="228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09094" y="3603254"/>
            <a:ext cx="2880360" cy="2285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Fitting Descriptions Together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Tools for aligning 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39" y="2286000"/>
            <a:ext cx="4086467" cy="4515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3520440"/>
            <a:ext cx="4835063" cy="18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Fitting Descriptions Together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Resolving Discrepancies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Senior Rights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Monuments (natural or manmade)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Adjoining Owners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Distance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Direction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Area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74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Things to remember…</a:t>
            </a:r>
          </a:p>
          <a:p>
            <a:pPr lvl="1"/>
            <a:r>
              <a:rPr lang="en-US" dirty="0" smtClean="0"/>
              <a:t>Parcel data cannot substitute for a survey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Parcel data has been fitted together as best as possible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Base data accuracy will effect overall accuracy</a:t>
            </a:r>
          </a:p>
        </p:txBody>
      </p:sp>
    </p:spTree>
    <p:extLst>
      <p:ext uri="{BB962C8B-B14F-4D97-AF65-F5344CB8AC3E}">
        <p14:creationId xmlns:p14="http://schemas.microsoft.com/office/powerpoint/2010/main" val="22868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Tami </a:t>
            </a:r>
            <a:r>
              <a:rPr lang="en-US" dirty="0" err="1" smtClean="0"/>
              <a:t>Mohow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mohowt@canadiancounty.org</a:t>
            </a:r>
          </a:p>
          <a:p>
            <a:r>
              <a:rPr lang="en-US" dirty="0" smtClean="0"/>
              <a:t>Joel Foster</a:t>
            </a:r>
          </a:p>
          <a:p>
            <a:pPr marL="457200" lvl="1" indent="0">
              <a:buNone/>
            </a:pPr>
            <a:r>
              <a:rPr lang="en-US" dirty="0" smtClean="0"/>
              <a:t>fosterj@canadiancounty.org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70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Sections 16 &amp; 36 of most townships were set aside as School Land, which could be leased but not homesteaded.</a:t>
            </a:r>
          </a:p>
          <a:p>
            <a:endParaRPr lang="en-US" sz="2400" dirty="0" smtClean="0"/>
          </a:p>
          <a:p>
            <a:r>
              <a:rPr lang="en-US" sz="2400" dirty="0" smtClean="0"/>
              <a:t>Title is held by the Commissioners of the Land Office of the State of Oklahoma.</a:t>
            </a:r>
          </a:p>
          <a:p>
            <a:endParaRPr lang="en-US" sz="2400" dirty="0" smtClean="0"/>
          </a:p>
          <a:p>
            <a:r>
              <a:rPr lang="en-US" sz="2400" dirty="0" smtClean="0"/>
              <a:t>More than $131 million distributed to Oklahoma schools last year.</a:t>
            </a:r>
          </a:p>
          <a:p>
            <a:endParaRPr lang="en-US" sz="2400" dirty="0" smtClean="0"/>
          </a:p>
          <a:p>
            <a:r>
              <a:rPr lang="en-US" sz="2400" dirty="0" smtClean="0"/>
              <a:t>$100 million to public schools (K-12) &amp; $31.8 million to colleges and universities.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59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Olive Public Schools with approx. 350 students received almost $50,000.</a:t>
            </a:r>
          </a:p>
          <a:p>
            <a:endParaRPr lang="en-US" sz="2400" dirty="0" smtClean="0"/>
          </a:p>
          <a:p>
            <a:r>
              <a:rPr lang="en-US" sz="2400" dirty="0" smtClean="0"/>
              <a:t>Mustang Public Schools with approx. 11,500 students received almost $1.7 million.</a:t>
            </a:r>
          </a:p>
          <a:p>
            <a:endParaRPr lang="en-US" sz="2400" dirty="0"/>
          </a:p>
          <a:p>
            <a:r>
              <a:rPr lang="en-US" sz="2400" dirty="0" smtClean="0"/>
              <a:t>Approximately $150 per student</a:t>
            </a:r>
          </a:p>
        </p:txBody>
      </p:sp>
    </p:spTree>
    <p:extLst>
      <p:ext uri="{BB962C8B-B14F-4D97-AF65-F5344CB8AC3E}">
        <p14:creationId xmlns:p14="http://schemas.microsoft.com/office/powerpoint/2010/main" val="36304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62" y="320074"/>
            <a:ext cx="7329242" cy="1143000"/>
          </a:xfrm>
        </p:spPr>
        <p:txBody>
          <a:bodyPr/>
          <a:lstStyle/>
          <a:p>
            <a:r>
              <a:rPr lang="en-US" dirty="0" smtClean="0"/>
              <a:t>School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OU &amp; OSU both received $3.7 million.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635125"/>
            <a:ext cx="2590800" cy="46021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83" y="269748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Patents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325903"/>
            <a:ext cx="4663440" cy="37032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Legal documents that transfer ownership from the government to individuals and to their heirs and assigns FOREVER!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80159"/>
            <a:ext cx="4032504" cy="549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1015</Words>
  <Application>Microsoft Office PowerPoint</Application>
  <PresentationFormat>On-screen Show (4:3)</PresentationFormat>
  <Paragraphs>259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This Land is My Land</vt:lpstr>
      <vt:lpstr>Question and Contact</vt:lpstr>
      <vt:lpstr>First Oklahoma Land Run</vt:lpstr>
      <vt:lpstr>First Oklahoma Land Run</vt:lpstr>
      <vt:lpstr>First Oklahoma Land Run</vt:lpstr>
      <vt:lpstr>School Land</vt:lpstr>
      <vt:lpstr>School Land</vt:lpstr>
      <vt:lpstr>School Land</vt:lpstr>
      <vt:lpstr>Land Patents</vt:lpstr>
      <vt:lpstr>Land Patents</vt:lpstr>
      <vt:lpstr>Heirs &amp; Assigns</vt:lpstr>
      <vt:lpstr>Warranty Deeds</vt:lpstr>
      <vt:lpstr>Quit Claim Deeds</vt:lpstr>
      <vt:lpstr>Parts of a Deed</vt:lpstr>
      <vt:lpstr>Parts of a Deed</vt:lpstr>
      <vt:lpstr>Parts of a Deed</vt:lpstr>
      <vt:lpstr>Parts of a Deed</vt:lpstr>
      <vt:lpstr>Parts of a Deed</vt:lpstr>
      <vt:lpstr>Parts of a Deed</vt:lpstr>
      <vt:lpstr>Bundle of Rights</vt:lpstr>
      <vt:lpstr>Types of Interest</vt:lpstr>
      <vt:lpstr>Sales Information</vt:lpstr>
      <vt:lpstr>Problems We Encounter</vt:lpstr>
      <vt:lpstr>Legal Descriptions</vt:lpstr>
      <vt:lpstr>Legal Descriptions</vt:lpstr>
      <vt:lpstr>Legal Descriptions</vt:lpstr>
      <vt:lpstr>Legal Descriptions</vt:lpstr>
      <vt:lpstr>Public Land Survey System</vt:lpstr>
      <vt:lpstr>Public Land Survey System</vt:lpstr>
      <vt:lpstr>Public Land Survey System</vt:lpstr>
      <vt:lpstr>Government Lots</vt:lpstr>
      <vt:lpstr>Government Lots</vt:lpstr>
      <vt:lpstr>Government Lots</vt:lpstr>
      <vt:lpstr>Public Land Survey System</vt:lpstr>
      <vt:lpstr>Metes and Bounds</vt:lpstr>
      <vt:lpstr>Metes and Bounds</vt:lpstr>
      <vt:lpstr>Metes and Bounds</vt:lpstr>
      <vt:lpstr>Platted Subdivision</vt:lpstr>
      <vt:lpstr>Platted Subdivision</vt:lpstr>
      <vt:lpstr>Platted Subdivision</vt:lpstr>
      <vt:lpstr>Mixing Descriptions</vt:lpstr>
      <vt:lpstr>Mixing Descriptions</vt:lpstr>
      <vt:lpstr>Tax Descriptions</vt:lpstr>
      <vt:lpstr>Other Uses for Legal Descriptions</vt:lpstr>
      <vt:lpstr>Creating Cadastral Maps</vt:lpstr>
      <vt:lpstr>Creating Cadastral Maps</vt:lpstr>
      <vt:lpstr>Creating Cadastral Maps</vt:lpstr>
      <vt:lpstr>Creating Cadastral Maps</vt:lpstr>
      <vt:lpstr>Creating Cadastral Maps</vt:lpstr>
      <vt:lpstr>Creating Cadastral Maps</vt:lpstr>
      <vt:lpstr>Fitting Descriptions Together</vt:lpstr>
      <vt:lpstr>Fitting Descriptions Together</vt:lpstr>
      <vt:lpstr>Fitting Descriptions Together</vt:lpstr>
      <vt:lpstr>Fitting Descriptions Together</vt:lpstr>
      <vt:lpstr>Fitting Descriptions Together</vt:lpstr>
      <vt:lpstr>Parcel Data</vt:lpstr>
      <vt:lpstr>Questions &amp; Contact Info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Foster</dc:creator>
  <cp:lastModifiedBy>Joel Foster</cp:lastModifiedBy>
  <cp:revision>62</cp:revision>
  <dcterms:created xsi:type="dcterms:W3CDTF">2006-08-16T00:00:00Z</dcterms:created>
  <dcterms:modified xsi:type="dcterms:W3CDTF">2019-09-12T21:01:05Z</dcterms:modified>
</cp:coreProperties>
</file>