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59" r:id="rId5"/>
    <p:sldId id="257" r:id="rId6"/>
    <p:sldId id="260" r:id="rId7"/>
    <p:sldId id="261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y Franco" initials="JF" lastIdx="1" clrIdx="0">
    <p:extLst>
      <p:ext uri="{19B8F6BF-5375-455C-9EA6-DF929625EA0E}">
        <p15:presenceInfo xmlns:p15="http://schemas.microsoft.com/office/powerpoint/2012/main" userId="S::jfranco@lawtonok.gov::583d16a5-1788-423d-b61a-d9a9b9aaadb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0E3E"/>
    <a:srgbClr val="477090"/>
    <a:srgbClr val="FBCA04"/>
    <a:srgbClr val="1F1656"/>
    <a:srgbClr val="FF5C00"/>
    <a:srgbClr val="4CC0B0"/>
    <a:srgbClr val="FFFFFF"/>
    <a:srgbClr val="F3FFF3"/>
    <a:srgbClr val="CCFFCC"/>
    <a:srgbClr val="1B71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40" autoAdjust="0"/>
    <p:restoredTop sz="94660"/>
  </p:normalViewPr>
  <p:slideViewPr>
    <p:cSldViewPr snapToGrid="0">
      <p:cViewPr varScale="1">
        <p:scale>
          <a:sx n="96" d="100"/>
          <a:sy n="96" d="100"/>
        </p:scale>
        <p:origin x="11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3246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presProps" Target="presProp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commentAuthors" Target="commentAuthors.xml" /><Relationship Id="rId2" Type="http://schemas.openxmlformats.org/officeDocument/2006/relationships/customXml" Target="../customXml/item2.xml" /><Relationship Id="rId16" Type="http://schemas.openxmlformats.org/officeDocument/2006/relationships/tableStyles" Target="tableStyle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15" Type="http://schemas.openxmlformats.org/officeDocument/2006/relationships/theme" Target="theme/theme1.xml" /><Relationship Id="rId10" Type="http://schemas.openxmlformats.org/officeDocument/2006/relationships/notesMaster" Target="notesMasters/notesMaster1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viewProps" Target="viewProps.xml" 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16T17:23:08.547" idx="1">
    <p:pos x="10" y="10"/>
    <p:text>3 vendors range from $15000 - 50000 and costing about $10000 / year for maintenance where implementing the solution and maintaining ourselves cost us  nothing. </p:text>
    <p:extLst>
      <p:ext uri="{C676402C-5697-4E1C-873F-D02D1690AC5C}">
        <p15:threadingInfo xmlns:p15="http://schemas.microsoft.com/office/powerpoint/2012/main" timeZoneBias="30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C0793-6F18-47C8-A289-2F6CC8D8D364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BF6D1-6FC4-4C47-9110-837C1A6B5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56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3E4CC-84C1-464F-82C6-DBF33D5E13D1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BCE12-1C9C-429D-B1D7-22C7E672E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02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3 vendors responded ranging in cost from 12,000 to 50000, along with costing in average 10,000 per year for maintenance.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BCE12-1C9C-429D-B1D7-22C7E672E3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4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BCE12-1C9C-429D-B1D7-22C7E672E3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48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BCE12-1C9C-429D-B1D7-22C7E672E3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8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1205EDC3-0F12-42C4-AF9B-82CA9BB2D5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9144000" cy="526812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78840"/>
            <a:ext cx="6858000" cy="1178960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rgbClr val="5C0E3E"/>
                </a:solidFill>
                <a:latin typeface="Aharoni" panose="02010803020104030203" pitchFamily="2" charset="-79"/>
                <a:ea typeface="Tahoma" panose="020B0604030504040204" pitchFamily="34" charset="0"/>
                <a:cs typeface="Aharoni" panose="02010803020104030203" pitchFamily="2" charset="-79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haroni" panose="02010803020104030203" pitchFamily="2" charset="-79"/>
                <a:ea typeface="Tahoma" panose="020B0604030504040204" pitchFamily="34" charset="0"/>
                <a:cs typeface="Aharoni" panose="02010803020104030203" pitchFamily="2" charset="-79"/>
              </a:defRPr>
            </a:lvl1pPr>
          </a:lstStyle>
          <a:p>
            <a:fld id="{73C9C5F3-BD93-4198-8A50-C77624459261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haroni" panose="02010803020104030203" pitchFamily="2" charset="-79"/>
                <a:ea typeface="Tahoma" panose="020B0604030504040204" pitchFamily="34" charset="0"/>
                <a:cs typeface="Aharoni" panose="02010803020104030203" pitchFamily="2" charset="-79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haroni" panose="02010803020104030203" pitchFamily="2" charset="-79"/>
                <a:ea typeface="Tahoma" panose="020B0604030504040204" pitchFamily="34" charset="0"/>
                <a:cs typeface="Aharoni" panose="02010803020104030203" pitchFamily="2" charset="-79"/>
              </a:defRPr>
            </a:lvl1pPr>
          </a:lstStyle>
          <a:p>
            <a:fld id="{8327C8F3-B124-42B2-8889-CC9AD5EF8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76D20C7D-CA15-4404-B5EF-383E31185DD3}"/>
              </a:ext>
            </a:extLst>
          </p:cNvPr>
          <p:cNvSpPr/>
          <p:nvPr userDrawn="1"/>
        </p:nvSpPr>
        <p:spPr>
          <a:xfrm>
            <a:off x="0" y="-858"/>
            <a:ext cx="9144001" cy="1765863"/>
          </a:xfrm>
          <a:prstGeom prst="parallelogram">
            <a:avLst/>
          </a:prstGeom>
          <a:solidFill>
            <a:srgbClr val="4770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681862E-FD49-424C-9D7E-AAD41EB54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C5F3-BD93-4198-8A50-C77624459261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944745" cy="365125"/>
          </a:xfrm>
        </p:spPr>
        <p:txBody>
          <a:bodyPr/>
          <a:lstStyle/>
          <a:p>
            <a:fld id="{8327C8F3-B124-42B2-8889-CC9AD5EF89B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256646A4-4A14-4C5D-9CED-CE5F21C55E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2" t="2490" r="4034" b="2727"/>
          <a:stretch/>
        </p:blipFill>
        <p:spPr>
          <a:xfrm>
            <a:off x="8402695" y="5882283"/>
            <a:ext cx="741305" cy="975717"/>
          </a:xfrm>
          <a:prstGeom prst="rect">
            <a:avLst/>
          </a:prstGeom>
        </p:spPr>
      </p:pic>
      <p:sp>
        <p:nvSpPr>
          <p:cNvPr id="10" name="Parallelogram 9">
            <a:extLst>
              <a:ext uri="{FF2B5EF4-FFF2-40B4-BE49-F238E27FC236}">
                <a16:creationId xmlns:a16="http://schemas.microsoft.com/office/drawing/2014/main" id="{4DB27073-6172-4433-8915-84590401080F}"/>
              </a:ext>
            </a:extLst>
          </p:cNvPr>
          <p:cNvSpPr/>
          <p:nvPr userDrawn="1"/>
        </p:nvSpPr>
        <p:spPr>
          <a:xfrm>
            <a:off x="-4331" y="-858"/>
            <a:ext cx="9144001" cy="1188452"/>
          </a:xfrm>
          <a:prstGeom prst="parallelogram">
            <a:avLst/>
          </a:prstGeom>
          <a:solidFill>
            <a:srgbClr val="4770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dirty="0">
              <a:solidFill>
                <a:schemeClr val="tx1"/>
              </a:solidFill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1F49C5F-EC3C-4823-BC60-262550205305}"/>
              </a:ext>
            </a:extLst>
          </p:cNvPr>
          <p:cNvSpPr txBox="1">
            <a:spLocks/>
          </p:cNvSpPr>
          <p:nvPr userDrawn="1"/>
        </p:nvSpPr>
        <p:spPr>
          <a:xfrm>
            <a:off x="157595" y="161927"/>
            <a:ext cx="8192078" cy="1057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baseline="0">
                <a:solidFill>
                  <a:schemeClr val="tx1"/>
                </a:solidFill>
                <a:latin typeface="Aharoni" panose="02010803020104030203" pitchFamily="2" charset="-79"/>
                <a:ea typeface="Tahoma" panose="020B0604030504040204" pitchFamily="34" charset="0"/>
                <a:cs typeface="Aharoni" panose="02010803020104030203" pitchFamily="2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61949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 b="1">
                <a:solidFill>
                  <a:srgbClr val="1F1656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C5F3-BD93-4198-8A50-C77624459261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944745" cy="365125"/>
          </a:xfrm>
        </p:spPr>
        <p:txBody>
          <a:bodyPr/>
          <a:lstStyle/>
          <a:p>
            <a:fld id="{8327C8F3-B124-42B2-8889-CC9AD5EF89B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AEBE7543-9A6E-41EE-B6BB-313D964FE5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2" t="2490" r="4034" b="2727"/>
          <a:stretch/>
        </p:blipFill>
        <p:spPr>
          <a:xfrm>
            <a:off x="8402695" y="5882283"/>
            <a:ext cx="741305" cy="97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37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elogram 12">
            <a:extLst>
              <a:ext uri="{FF2B5EF4-FFF2-40B4-BE49-F238E27FC236}">
                <a16:creationId xmlns:a16="http://schemas.microsoft.com/office/drawing/2014/main" id="{35125185-2114-403A-BA26-0D8DE782FA50}"/>
              </a:ext>
            </a:extLst>
          </p:cNvPr>
          <p:cNvSpPr/>
          <p:nvPr userDrawn="1"/>
        </p:nvSpPr>
        <p:spPr>
          <a:xfrm>
            <a:off x="-4331" y="-858"/>
            <a:ext cx="9144001" cy="1188452"/>
          </a:xfrm>
          <a:prstGeom prst="parallelogram">
            <a:avLst/>
          </a:prstGeom>
          <a:solidFill>
            <a:srgbClr val="4770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dirty="0">
              <a:solidFill>
                <a:schemeClr val="tx1"/>
              </a:solidFill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595" y="1366982"/>
            <a:ext cx="8820150" cy="4809981"/>
          </a:xfrm>
        </p:spPr>
        <p:txBody>
          <a:bodyPr/>
          <a:lstStyle>
            <a:lvl1pPr marL="228600" indent="-228600">
              <a:buClr>
                <a:srgbClr val="477090"/>
              </a:buClr>
              <a:buFont typeface="Calibri" panose="020F0502020204030204" pitchFamily="34" charset="0"/>
              <a:buChar char="&gt;"/>
              <a:defRPr>
                <a:solidFill>
                  <a:srgbClr val="5C0E3E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  <a:lvl2pPr marL="685800" indent="-228600">
              <a:buClr>
                <a:srgbClr val="477090"/>
              </a:buClr>
              <a:buFont typeface="Calibri" panose="020F0502020204030204" pitchFamily="34" charset="0"/>
              <a:buChar char="&gt;"/>
              <a:defRPr>
                <a:solidFill>
                  <a:srgbClr val="5C0E3E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2pPr>
            <a:lvl3pPr marL="1143000" indent="-228600">
              <a:buClr>
                <a:srgbClr val="477090"/>
              </a:buClr>
              <a:buFont typeface="Calibri" panose="020F0502020204030204" pitchFamily="34" charset="0"/>
              <a:buChar char="&gt;"/>
              <a:defRPr>
                <a:solidFill>
                  <a:srgbClr val="5C0E3E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3pPr>
            <a:lvl4pPr marL="1600200" indent="-228600">
              <a:buClr>
                <a:srgbClr val="477090"/>
              </a:buClr>
              <a:buFont typeface="Calibri" panose="020F0502020204030204" pitchFamily="34" charset="0"/>
              <a:buChar char="&gt;"/>
              <a:defRPr>
                <a:solidFill>
                  <a:srgbClr val="5C0E3E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4pPr>
            <a:lvl5pPr marL="2057400" indent="-228600">
              <a:buClr>
                <a:srgbClr val="477090"/>
              </a:buClr>
              <a:buFont typeface="Calibri" panose="020F0502020204030204" pitchFamily="34" charset="0"/>
              <a:buChar char="&gt;"/>
              <a:defRPr>
                <a:solidFill>
                  <a:srgbClr val="5C0E3E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C5F3-BD93-4198-8A50-C77624459261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944745" cy="365125"/>
          </a:xfrm>
        </p:spPr>
        <p:txBody>
          <a:bodyPr/>
          <a:lstStyle/>
          <a:p>
            <a:fld id="{8327C8F3-B124-42B2-8889-CC9AD5EF89B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95" y="161927"/>
            <a:ext cx="8192078" cy="1057274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5F7C0CC-3B8E-42BA-8F27-1C7FCF78D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68320"/>
            <a:ext cx="9143999" cy="4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71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4E1EF74-DA39-486A-8251-CE0B37F6C6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9144000" cy="5268120"/>
          </a:xfrm>
          <a:prstGeom prst="rect">
            <a:avLst/>
          </a:prstGeom>
        </p:spPr>
      </p:pic>
      <p:sp>
        <p:nvSpPr>
          <p:cNvPr id="10" name="Parallelogram 9">
            <a:extLst>
              <a:ext uri="{FF2B5EF4-FFF2-40B4-BE49-F238E27FC236}">
                <a16:creationId xmlns:a16="http://schemas.microsoft.com/office/drawing/2014/main" id="{A87A66E0-B34C-4FD4-B6D1-F4F2B4BFF95A}"/>
              </a:ext>
            </a:extLst>
          </p:cNvPr>
          <p:cNvSpPr/>
          <p:nvPr userDrawn="1"/>
        </p:nvSpPr>
        <p:spPr>
          <a:xfrm>
            <a:off x="-18473" y="2743200"/>
            <a:ext cx="9144001" cy="1579564"/>
          </a:xfrm>
          <a:prstGeom prst="parallelogram">
            <a:avLst/>
          </a:prstGeom>
          <a:solidFill>
            <a:srgbClr val="4770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dirty="0">
              <a:solidFill>
                <a:srgbClr val="5C0E3E"/>
              </a:solidFill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055" y="1617379"/>
            <a:ext cx="7148946" cy="2705385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5C0E3E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C5F3-BD93-4198-8A50-C77624459261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944745" cy="365125"/>
          </a:xfrm>
        </p:spPr>
        <p:txBody>
          <a:bodyPr/>
          <a:lstStyle/>
          <a:p>
            <a:fld id="{8327C8F3-B124-42B2-8889-CC9AD5EF89B2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CC06F90E-3DE8-4323-BF54-CE9319B75E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2" t="2490" r="4034" b="2727"/>
          <a:stretch/>
        </p:blipFill>
        <p:spPr>
          <a:xfrm>
            <a:off x="8402695" y="5882283"/>
            <a:ext cx="741305" cy="97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02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rallelogram 11">
            <a:extLst>
              <a:ext uri="{FF2B5EF4-FFF2-40B4-BE49-F238E27FC236}">
                <a16:creationId xmlns:a16="http://schemas.microsoft.com/office/drawing/2014/main" id="{0017446E-35E5-45FC-9F00-222F12F04F31}"/>
              </a:ext>
            </a:extLst>
          </p:cNvPr>
          <p:cNvSpPr/>
          <p:nvPr userDrawn="1"/>
        </p:nvSpPr>
        <p:spPr>
          <a:xfrm>
            <a:off x="-4331" y="-858"/>
            <a:ext cx="9144001" cy="1188452"/>
          </a:xfrm>
          <a:prstGeom prst="parallelogram">
            <a:avLst/>
          </a:prstGeom>
          <a:solidFill>
            <a:srgbClr val="4770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dirty="0">
              <a:solidFill>
                <a:schemeClr val="tx1"/>
              </a:solidFill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 marL="228600" indent="-228600">
              <a:buClr>
                <a:srgbClr val="477090"/>
              </a:buClr>
              <a:buFont typeface="Aharoni" panose="02010803020104030203" pitchFamily="2" charset="-79"/>
              <a:buChar char="&gt;"/>
              <a:defRPr>
                <a:solidFill>
                  <a:srgbClr val="5C0E3E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  <a:lvl2pPr marL="685800" indent="-228600">
              <a:buClr>
                <a:srgbClr val="477090"/>
              </a:buClr>
              <a:buFont typeface="Aharoni" panose="02010803020104030203" pitchFamily="2" charset="-79"/>
              <a:buChar char="&gt;"/>
              <a:defRPr>
                <a:solidFill>
                  <a:srgbClr val="5C0E3E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2pPr>
            <a:lvl3pPr marL="1143000" indent="-228600">
              <a:buClr>
                <a:srgbClr val="477090"/>
              </a:buClr>
              <a:buFont typeface="Aharoni" panose="02010803020104030203" pitchFamily="2" charset="-79"/>
              <a:buChar char="&gt;"/>
              <a:defRPr>
                <a:solidFill>
                  <a:srgbClr val="5C0E3E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3pPr>
            <a:lvl4pPr marL="1600200" indent="-228600">
              <a:buClr>
                <a:srgbClr val="477090"/>
              </a:buClr>
              <a:buFont typeface="Aharoni" panose="02010803020104030203" pitchFamily="2" charset="-79"/>
              <a:buChar char="&gt;"/>
              <a:defRPr>
                <a:solidFill>
                  <a:srgbClr val="5C0E3E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4pPr>
            <a:lvl5pPr marL="2057400" indent="-228600">
              <a:buClr>
                <a:srgbClr val="477090"/>
              </a:buClr>
              <a:buFont typeface="Aharoni" panose="02010803020104030203" pitchFamily="2" charset="-79"/>
              <a:buChar char="&gt;"/>
              <a:defRPr>
                <a:solidFill>
                  <a:srgbClr val="5C0E3E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 marL="228600" indent="-228600">
              <a:buClr>
                <a:srgbClr val="477090"/>
              </a:buClr>
              <a:buFont typeface="Aharoni" panose="02010803020104030203" pitchFamily="2" charset="-79"/>
              <a:buChar char="&gt;"/>
              <a:defRPr>
                <a:solidFill>
                  <a:srgbClr val="5C0E3E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  <a:lvl2pPr marL="685800" indent="-228600">
              <a:buClr>
                <a:srgbClr val="477090"/>
              </a:buClr>
              <a:buFont typeface="Aharoni" panose="02010803020104030203" pitchFamily="2" charset="-79"/>
              <a:buChar char="&gt;"/>
              <a:defRPr>
                <a:solidFill>
                  <a:srgbClr val="5C0E3E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2pPr>
            <a:lvl3pPr marL="1143000" indent="-228600">
              <a:buClr>
                <a:srgbClr val="477090"/>
              </a:buClr>
              <a:buFont typeface="Aharoni" panose="02010803020104030203" pitchFamily="2" charset="-79"/>
              <a:buChar char="&gt;"/>
              <a:defRPr>
                <a:solidFill>
                  <a:srgbClr val="5C0E3E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3pPr>
            <a:lvl4pPr marL="1600200" indent="-228600">
              <a:buClr>
                <a:srgbClr val="477090"/>
              </a:buClr>
              <a:buFont typeface="Aharoni" panose="02010803020104030203" pitchFamily="2" charset="-79"/>
              <a:buChar char="&gt;"/>
              <a:defRPr>
                <a:solidFill>
                  <a:srgbClr val="5C0E3E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4pPr>
            <a:lvl5pPr marL="2057400" indent="-228600">
              <a:buClr>
                <a:srgbClr val="477090"/>
              </a:buClr>
              <a:buFont typeface="Aharoni" panose="02010803020104030203" pitchFamily="2" charset="-79"/>
              <a:buChar char="&gt;"/>
              <a:defRPr>
                <a:solidFill>
                  <a:srgbClr val="5C0E3E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C5F3-BD93-4198-8A50-C77624459261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944745" cy="365125"/>
          </a:xfrm>
        </p:spPr>
        <p:txBody>
          <a:bodyPr/>
          <a:lstStyle/>
          <a:p>
            <a:fld id="{8327C8F3-B124-42B2-8889-CC9AD5EF89B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E92CB921-E6AF-4AB2-B99C-06E227F259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2" t="2490" r="4034" b="2727"/>
          <a:stretch/>
        </p:blipFill>
        <p:spPr>
          <a:xfrm>
            <a:off x="8402695" y="5882283"/>
            <a:ext cx="741305" cy="975717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0BB40B41-4357-4D6D-819A-9EE3DA363099}"/>
              </a:ext>
            </a:extLst>
          </p:cNvPr>
          <p:cNvSpPr txBox="1">
            <a:spLocks/>
          </p:cNvSpPr>
          <p:nvPr userDrawn="1"/>
        </p:nvSpPr>
        <p:spPr>
          <a:xfrm>
            <a:off x="157595" y="161927"/>
            <a:ext cx="8192078" cy="1057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baseline="0">
                <a:solidFill>
                  <a:schemeClr val="tx1"/>
                </a:solidFill>
                <a:latin typeface="Aharoni" panose="02010803020104030203" pitchFamily="2" charset="-79"/>
                <a:ea typeface="Tahoma" panose="020B0604030504040204" pitchFamily="34" charset="0"/>
                <a:cs typeface="Aharoni" panose="02010803020104030203" pitchFamily="2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3247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594" y="1385888"/>
            <a:ext cx="4340588" cy="11191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594" y="2505075"/>
            <a:ext cx="43405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385888"/>
            <a:ext cx="4330123" cy="11191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4330123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C5F3-BD93-4198-8A50-C77624459261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944745" cy="365125"/>
          </a:xfrm>
        </p:spPr>
        <p:txBody>
          <a:bodyPr/>
          <a:lstStyle/>
          <a:p>
            <a:fld id="{8327C8F3-B124-42B2-8889-CC9AD5EF89B2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E3097EBB-3554-4E04-B7B5-5810CEB101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2" t="2490" r="4034" b="2727"/>
          <a:stretch/>
        </p:blipFill>
        <p:spPr>
          <a:xfrm>
            <a:off x="8402695" y="5882283"/>
            <a:ext cx="741305" cy="975717"/>
          </a:xfrm>
          <a:prstGeom prst="rect">
            <a:avLst/>
          </a:prstGeom>
        </p:spPr>
      </p:pic>
      <p:sp>
        <p:nvSpPr>
          <p:cNvPr id="13" name="Parallelogram 12">
            <a:extLst>
              <a:ext uri="{FF2B5EF4-FFF2-40B4-BE49-F238E27FC236}">
                <a16:creationId xmlns:a16="http://schemas.microsoft.com/office/drawing/2014/main" id="{085DC53E-76D9-48F4-A3BE-7FA9FCF1E303}"/>
              </a:ext>
            </a:extLst>
          </p:cNvPr>
          <p:cNvSpPr/>
          <p:nvPr userDrawn="1"/>
        </p:nvSpPr>
        <p:spPr>
          <a:xfrm>
            <a:off x="-4331" y="-858"/>
            <a:ext cx="9144001" cy="1188452"/>
          </a:xfrm>
          <a:prstGeom prst="parallelogram">
            <a:avLst/>
          </a:prstGeom>
          <a:solidFill>
            <a:srgbClr val="4770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dirty="0">
              <a:solidFill>
                <a:schemeClr val="tx1"/>
              </a:solidFill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54B4A46-614D-4E06-9C15-4D7C4DC29D6F}"/>
              </a:ext>
            </a:extLst>
          </p:cNvPr>
          <p:cNvSpPr txBox="1">
            <a:spLocks/>
          </p:cNvSpPr>
          <p:nvPr userDrawn="1"/>
        </p:nvSpPr>
        <p:spPr>
          <a:xfrm>
            <a:off x="157595" y="161927"/>
            <a:ext cx="8192078" cy="1057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baseline="0">
                <a:solidFill>
                  <a:schemeClr val="tx1"/>
                </a:solidFill>
                <a:latin typeface="Aharoni" panose="02010803020104030203" pitchFamily="2" charset="-79"/>
                <a:ea typeface="Tahoma" panose="020B0604030504040204" pitchFamily="34" charset="0"/>
                <a:cs typeface="Aharoni" panose="02010803020104030203" pitchFamily="2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44756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C5F3-BD93-4198-8A50-C77624459261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944745" cy="365125"/>
          </a:xfrm>
        </p:spPr>
        <p:txBody>
          <a:bodyPr/>
          <a:lstStyle/>
          <a:p>
            <a:fld id="{8327C8F3-B124-42B2-8889-CC9AD5EF89B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286C799A-FD7C-4B9B-A051-AE0AA3B724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2" t="2490" r="4034" b="2727"/>
          <a:stretch/>
        </p:blipFill>
        <p:spPr>
          <a:xfrm>
            <a:off x="8402695" y="5882283"/>
            <a:ext cx="741305" cy="975717"/>
          </a:xfrm>
          <a:prstGeom prst="rect">
            <a:avLst/>
          </a:prstGeom>
        </p:spPr>
      </p:pic>
      <p:sp>
        <p:nvSpPr>
          <p:cNvPr id="8" name="Parallelogram 7">
            <a:extLst>
              <a:ext uri="{FF2B5EF4-FFF2-40B4-BE49-F238E27FC236}">
                <a16:creationId xmlns:a16="http://schemas.microsoft.com/office/drawing/2014/main" id="{723E8B1C-0E6A-4679-9821-3CCCEE540C34}"/>
              </a:ext>
            </a:extLst>
          </p:cNvPr>
          <p:cNvSpPr/>
          <p:nvPr userDrawn="1"/>
        </p:nvSpPr>
        <p:spPr>
          <a:xfrm>
            <a:off x="-4331" y="-858"/>
            <a:ext cx="9144001" cy="1188452"/>
          </a:xfrm>
          <a:prstGeom prst="parallelogram">
            <a:avLst/>
          </a:prstGeom>
          <a:solidFill>
            <a:srgbClr val="4770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dirty="0">
              <a:solidFill>
                <a:schemeClr val="tx1"/>
              </a:solidFill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34A9A60-D6A6-419B-9D3F-1B428A1EF052}"/>
              </a:ext>
            </a:extLst>
          </p:cNvPr>
          <p:cNvSpPr txBox="1">
            <a:spLocks/>
          </p:cNvSpPr>
          <p:nvPr userDrawn="1"/>
        </p:nvSpPr>
        <p:spPr>
          <a:xfrm>
            <a:off x="157595" y="161927"/>
            <a:ext cx="8192078" cy="1057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baseline="0">
                <a:solidFill>
                  <a:schemeClr val="tx1"/>
                </a:solidFill>
                <a:latin typeface="Aharoni" panose="02010803020104030203" pitchFamily="2" charset="-79"/>
                <a:ea typeface="Tahoma" panose="020B0604030504040204" pitchFamily="34" charset="0"/>
                <a:cs typeface="Aharoni" panose="02010803020104030203" pitchFamily="2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4644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fld id="{73C9C5F3-BD93-4198-8A50-C77624459261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944745" cy="365125"/>
          </a:xfrm>
        </p:spPr>
        <p:txBody>
          <a:bodyPr/>
          <a:lstStyle/>
          <a:p>
            <a:fld id="{8327C8F3-B124-42B2-8889-CC9AD5EF89B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0C303483-99E8-4C6F-B61E-CF9D2502DB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2" t="2490" r="4034" b="2727"/>
          <a:stretch/>
        </p:blipFill>
        <p:spPr>
          <a:xfrm>
            <a:off x="8402695" y="5882283"/>
            <a:ext cx="741305" cy="97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519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C5F3-BD93-4198-8A50-C77624459261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944745" cy="365125"/>
          </a:xfrm>
        </p:spPr>
        <p:txBody>
          <a:bodyPr/>
          <a:lstStyle/>
          <a:p>
            <a:fld id="{8327C8F3-B124-42B2-8889-CC9AD5EF89B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6157F2EF-2F8B-4D2D-92F0-B72CF1EBC7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2" t="2490" r="4034" b="2727"/>
          <a:stretch/>
        </p:blipFill>
        <p:spPr>
          <a:xfrm>
            <a:off x="8402695" y="5882283"/>
            <a:ext cx="741305" cy="97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26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C5F3-BD93-4198-8A50-C77624459261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944745" cy="365125"/>
          </a:xfrm>
        </p:spPr>
        <p:txBody>
          <a:bodyPr/>
          <a:lstStyle/>
          <a:p>
            <a:fld id="{8327C8F3-B124-42B2-8889-CC9AD5EF89B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A8DC2B0E-253E-4072-BAF2-B150F533D2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2" t="2490" r="4034" b="2727"/>
          <a:stretch/>
        </p:blipFill>
        <p:spPr>
          <a:xfrm>
            <a:off x="8402695" y="5882283"/>
            <a:ext cx="741305" cy="97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641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77090">
                <a:alpha val="65000"/>
              </a:srgbClr>
            </a:gs>
            <a:gs pos="64000">
              <a:schemeClr val="accent1">
                <a:lumMod val="45000"/>
                <a:lumOff val="55000"/>
              </a:schemeClr>
            </a:gs>
            <a:gs pos="88000">
              <a:schemeClr val="accent1">
                <a:lumMod val="45000"/>
                <a:lumOff val="5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595" y="1376218"/>
            <a:ext cx="8820150" cy="48007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haroni" panose="02010803020104030203" pitchFamily="2" charset="-79"/>
                <a:ea typeface="Tahoma" panose="020B0604030504040204" pitchFamily="34" charset="0"/>
                <a:cs typeface="Aharoni" panose="02010803020104030203" pitchFamily="2" charset="-79"/>
              </a:defRPr>
            </a:lvl1pPr>
          </a:lstStyle>
          <a:p>
            <a:fld id="{73C9C5F3-BD93-4198-8A50-C77624459261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haroni" panose="02010803020104030203" pitchFamily="2" charset="-79"/>
                <a:ea typeface="Tahoma" panose="020B0604030504040204" pitchFamily="34" charset="0"/>
                <a:cs typeface="Aharoni" panose="02010803020104030203" pitchFamily="2" charset="-79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haroni" panose="02010803020104030203" pitchFamily="2" charset="-79"/>
                <a:ea typeface="Tahoma" panose="020B0604030504040204" pitchFamily="34" charset="0"/>
                <a:cs typeface="Aharoni" panose="02010803020104030203" pitchFamily="2" charset="-79"/>
              </a:defRPr>
            </a:lvl1pPr>
          </a:lstStyle>
          <a:p>
            <a:fld id="{8327C8F3-B124-42B2-8889-CC9AD5EF89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595" y="161927"/>
            <a:ext cx="8820150" cy="1057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340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Aharoni" panose="02010803020104030203" pitchFamily="2" charset="-79"/>
          <a:ea typeface="Tahoma" panose="020B0604030504040204" pitchFamily="34" charset="0"/>
          <a:cs typeface="Aharoni" panose="02010803020104030203" pitchFamily="2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477090"/>
        </a:buClr>
        <a:buFont typeface="Aharoni" panose="02010803020104030203" pitchFamily="2" charset="-79"/>
        <a:buChar char="&gt;"/>
        <a:defRPr sz="2800" kern="1200">
          <a:solidFill>
            <a:srgbClr val="5C0E3E"/>
          </a:solidFill>
          <a:latin typeface="Aharoni" panose="02010803020104030203" pitchFamily="2" charset="-79"/>
          <a:ea typeface="Tahoma" panose="020B0604030504040204" pitchFamily="34" charset="0"/>
          <a:cs typeface="Aharoni" panose="02010803020104030203" pitchFamily="2" charset="-79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77090"/>
        </a:buClr>
        <a:buFont typeface="Aharoni" panose="02010803020104030203" pitchFamily="2" charset="-79"/>
        <a:buChar char="&gt;"/>
        <a:defRPr sz="2400" kern="1200">
          <a:solidFill>
            <a:srgbClr val="5C0E3E"/>
          </a:solidFill>
          <a:latin typeface="Aharoni" panose="02010803020104030203" pitchFamily="2" charset="-79"/>
          <a:ea typeface="Tahoma" panose="020B0604030504040204" pitchFamily="34" charset="0"/>
          <a:cs typeface="Aharoni" panose="02010803020104030203" pitchFamily="2" charset="-79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77090"/>
        </a:buClr>
        <a:buFont typeface="Aharoni" panose="02010803020104030203" pitchFamily="2" charset="-79"/>
        <a:buChar char="&gt;"/>
        <a:defRPr sz="2000" kern="1200">
          <a:solidFill>
            <a:srgbClr val="5C0E3E"/>
          </a:solidFill>
          <a:latin typeface="Aharoni" panose="02010803020104030203" pitchFamily="2" charset="-79"/>
          <a:ea typeface="Tahoma" panose="020B0604030504040204" pitchFamily="34" charset="0"/>
          <a:cs typeface="Aharoni" panose="02010803020104030203" pitchFamily="2" charset="-79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77090"/>
        </a:buClr>
        <a:buFont typeface="Aharoni" panose="02010803020104030203" pitchFamily="2" charset="-79"/>
        <a:buChar char="&gt;"/>
        <a:defRPr sz="1800" kern="1200">
          <a:solidFill>
            <a:srgbClr val="5C0E3E"/>
          </a:solidFill>
          <a:latin typeface="Aharoni" panose="02010803020104030203" pitchFamily="2" charset="-79"/>
          <a:ea typeface="Tahoma" panose="020B0604030504040204" pitchFamily="34" charset="0"/>
          <a:cs typeface="Aharoni" panose="02010803020104030203" pitchFamily="2" charset="-79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77090"/>
        </a:buClr>
        <a:buFont typeface="Aharoni" panose="02010803020104030203" pitchFamily="2" charset="-79"/>
        <a:buChar char="&gt;"/>
        <a:defRPr sz="1800" kern="1200">
          <a:solidFill>
            <a:srgbClr val="5C0E3E"/>
          </a:solidFill>
          <a:latin typeface="Aharoni" panose="02010803020104030203" pitchFamily="2" charset="-79"/>
          <a:ea typeface="Tahoma" panose="020B0604030504040204" pitchFamily="34" charset="0"/>
          <a:cs typeface="Aharoni" panose="02010803020104030203" pitchFamily="2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lgis.maps.arcgis.com/apps/CrowdsourceReporter/index.html?appid=81a1c352070e49eca964df168986dd21" TargetMode="External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5.png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A30EFB63-26B8-478B-B1A7-D8000AAAB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2510" y="5760223"/>
            <a:ext cx="6321288" cy="65598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Judy Franco, GIS Developer</a:t>
            </a:r>
          </a:p>
          <a:p>
            <a:r>
              <a:rPr lang="en-US" dirty="0"/>
              <a:t>City of Lawton, OK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8218AC8-AD4D-45D1-A337-465807B8C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Lawton Beautiful</a:t>
            </a:r>
          </a:p>
        </p:txBody>
      </p:sp>
      <p:pic>
        <p:nvPicPr>
          <p:cNvPr id="2050" name="Picture 2" descr="https://ago-item-storage.s3.us-east-1.amazonaws.com/755de0cfc4f940f1ab08eb1d30704c46/CityHall_2019_9a.jpg?X-Amz-Security-Token=AgoJb3JpZ2luX2VjECQaCXVzLWVhc3QtMSJGMEQCIFrTgJr2On8xm2X3C0xLsj2cYZKs8Iw0eGzc4fsz7e6%2FAiBbCNn8fwqTxTYcMU%2BeswKqgh7IvTaSFwD6HKMb8geY5yrjAwjd%2F%2F%2F%2F%2F%2F%2F%2F%2F%2F8BEAAaDDYwNDc1ODEwMjY2NSIMGmzIVI4zw1F%2FBz6DKrcDdwv8KCbEiCAss5SIIXMqJyiarzIkcNHLe%2FNIVC5Q1PEB%2B2HjutjAcsRskxoEYsUsPM04fmZpNk5oCfc45LvJ%2FkXeQ5uxv3JMVu%2FSTyf%2FYp%2B1vSryu1te7JKQinxFiwt7T6hDcfd0z0J6WXBGOBw1dmiaEjJ2fL6okh98XQQc8NiOEsGXuHSkrj%2F4s6Si7CVkiHyZUVd36LerOapiEJtSVG1%2BOqdp3q7LOOCc3KPgF0khuMAweJvPXirQKaN2cVkUqIJLUJc16TVVpP6gkXrib1OvRRls8Dk50X9F3l50adB%2Fup9T%2BJaR9fkmyWAJ1bkwnG%2FzSZ7KFQdLji6edzKsdaw3Uuaoq23VuD3sA%2FhuO8LdVITiiXR%2FnDP8Ek8bI831EJ8TlAkPFQvhh7%2FejORXZkahVzl32ikLqC90tMCtx0D7kF8EOSJWJe2yDcMwtyypYp8KXELh9qFSnJrpEb9Yyr6rMP6yPFYpUlkAAPl6fleJz1XxyFKnTzMQt%2BkXOVkRgXeFc4zcIT5Btb0a9fAD9bRIfeq6GvpzDGLw6FWAMV%2FPj3G1gW8mPEyb%2BWjn%2Be066LA8ArENDjDtpeXrBTq1AWTmFpiYB2U5yRcv1fqs%2BhoMzQ%2ByGTQyvLvbNI%2BU0h99n0fLxFMdh8PnSwIE6JURCR85muwaNv%2FxYrQVOsEEyOTG%2FWtmw%2BJP0qY%2Bi1ywR3ba%2FVD8oVcs%2FjaZdZ5VjQsn%2FWGvwAthd3AiggtugjEOak6cP%2F1YJ%2BfJaauLQSqe6jcRJGv0TsJzojltHRpmDXtHt1ShTOL0i3XNK7AW4HbmBXcsRJSOSRuSjeMLOl1suM6jtft6WYM%3D&amp;X-Amz-Algorithm=AWS4-HMAC-SHA256&amp;X-Amz-Date=20190911T204351Z&amp;X-Amz-SignedHeaders=host&amp;X-Amz-Expires=300&amp;X-Amz-Credential=ASIAYZTTEKKEZMUD6MN6%2F20190911%2Fus-east-1%2Fs3%2Faws4_request&amp;X-Amz-Signature=8fc0143e8b3cb3edc4fd9d5f4bb1d3389d2fd1d4f74cead0e7d7759dc6f7bc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083" y="1838738"/>
            <a:ext cx="6042143" cy="3841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8970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Mission: Engage our Citizens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595" y="1366982"/>
            <a:ext cx="8820150" cy="480998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Council wanted a way to get citizens involved in reporting nuisances in our city and invest in the community by making it beautiful.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step was to see what software packages were available to do this.</a:t>
            </a:r>
          </a:p>
          <a:p>
            <a:r>
              <a:rPr lang="en-US" dirty="0"/>
              <a:t>RFPs were sent out.</a:t>
            </a:r>
          </a:p>
          <a:p>
            <a:r>
              <a:rPr lang="en-US" dirty="0"/>
              <a:t>As they reviewed the RFPs, they realized the GIS will be an important part of implementing this service.</a:t>
            </a:r>
          </a:p>
          <a:p>
            <a:r>
              <a:rPr lang="en-US" dirty="0"/>
              <a:t>Once GIS was involved, we told them how we can save the city money by implementing an ESRI Solution.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78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ESRI to the rescue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Downloaded Citizen Reporting Solution and tailored the solution to fit one of our divisions, Neighborhood Services.</a:t>
            </a:r>
          </a:p>
          <a:p>
            <a:r>
              <a:rPr lang="en-US" dirty="0"/>
              <a:t>Demo for City Manager, Council Member, and Neighborhood Services.</a:t>
            </a:r>
          </a:p>
          <a:p>
            <a:r>
              <a:rPr lang="en-US" dirty="0"/>
              <a:t>Started the pilot program that consisted of the City Manager, Council Member and Neighborhood Services Supervisor, which we fine tuned the solution to fit our needs and tested it for 2 months.</a:t>
            </a:r>
          </a:p>
        </p:txBody>
      </p:sp>
    </p:spTree>
    <p:extLst>
      <p:ext uri="{BB962C8B-B14F-4D97-AF65-F5344CB8AC3E}">
        <p14:creationId xmlns:p14="http://schemas.microsoft.com/office/powerpoint/2010/main" val="3275232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Implementation of iHelp Lawton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595" y="1366982"/>
            <a:ext cx="8820150" cy="310403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With the City Manager’s approval and City Council, iHelp Lawton launched June 10, 2019 accepting issues pertaining to Streets and Neighborhood Services.</a:t>
            </a:r>
          </a:p>
          <a:p>
            <a:r>
              <a:rPr lang="en-US" dirty="0"/>
              <a:t>We are at almost 500 issues reported to date.</a:t>
            </a:r>
          </a:p>
          <a:p>
            <a:r>
              <a:rPr lang="en-US" dirty="0"/>
              <a:t>Recently, we added two more divisions, Parks and Recreation and Solid Waste Collection.</a:t>
            </a:r>
          </a:p>
          <a:p>
            <a:r>
              <a:rPr lang="en-US" dirty="0"/>
              <a:t>The purpose of iHelp Lawton is to show our citizens the status of the issues they </a:t>
            </a:r>
            <a:r>
              <a:rPr lang="en-US"/>
              <a:t>have submitted.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https://ago-item-storage.s3.us-east-1.amazonaws.com/8b50d20c88d34335871ec28393c45832/Lawton_TH_05302019_4.png?X-Amz-Security-Token=AgoJb3JpZ2luX2VjECQaCXVzLWVhc3QtMSJHMEUCIQCEpVsit6N5c%2FBG3rQ%2BSAQbXpmcd6TO8ZehGpJ6vIqUsgIgEMHprsJWShVxZf3d12vNCCPvUbrfXe7Oi796N5R0P8Mq4wMI3P%2F%2F%2F%2F%2F%2F%2F%2F%2F%2FARAAGgw2MDQ3NTgxMDI2NjUiDA2ySWjmPQP9ahfXXiq3AyJm4jZFQxhzKHBLtakNDU0%2FVIIHxsX3P2Ep%2F%2FWHdHYDMiv5nTpmA0zeREu7lO4hiP2CjsTqqUI7%2FOm4tmjrxkePIuAWEHbGyLi0daARIPhvtjX%2B9Gq1wv2mq8YPuzm5LU2EmcCgIPpU9lpmPERRpVZakOGQQ59esqhw7AqpX74ohOdKjrFtbxAFkQfhNAnZ6Z42x02%2BchKXxSWMCc4uHRdGwyLWTkg4ZNpBvO28LbGE%2Bt8yCGr00iqlKKMz183b9f5EBA3xtW3MypwYp0TAvhx9uTIzOT1hsXnV4WzGhQZiq3d7Qhqzx95gLNLaUaXX6rT1f5Auv8S3kJa6hGAzFYtCsenutluheLwpSjBvFVwxnzaoWF16PQ8tbLVH0YNeAgZD9fsyZwWWR0l90Qlu%2FzshonMUWZIXB%2BjXtbMxXmuwtgC0HwS56tGmc4A4MXDX440koOaE6c4os53351uzx1EJiVg6pFy7GYaeH4MFF2wtf1vLJsmpq5O67qAYbVrR0YrolVfMREUs6IDvni7BiwWL62igDcUsYB7Pqv0rWiM6cov%2F84VcBEhSEU%2FiZzrYD6fX0ftC7tww3Yzl6wU6tAF6Qk832z2bX6lK6JJhDOIhAnAuTbCFug6v9S0P%2BvqSH4fWHN9ZEipZiE4ZrzIMj3czMw8MkZlkQLpo%2FhbvQgS1Z6iewxmp4p8fdn48nYfFCYfeWK0yoNsnlgmyq7lPM5kX95itUCrl4cd6a2esWnOFQ%2FtZj7B%2Fy%2BCLPdjksl6T1THeTJpVQlr%2BBh7enwapDQ0SLTFE3C%2BLgREe78HEnWNyj8WC%2BKrt0qs9Bsx7legHDWiEOog%3D&amp;X-Amz-Algorithm=AWS4-HMAC-SHA256&amp;X-Amz-Date=20190911T195343Z&amp;X-Amz-SignedHeaders=host&amp;X-Amz-Expires=300&amp;X-Amz-Credential=ASIAYZTTEKKE5EVGWIML%2F20190911%2Fus-east-1%2Fs3%2Faws4_request&amp;X-Amz-Signature=8a46ef84b2c92cf9c225a2fefc040637e3a4f1ac05f6014c3def48653ff85c0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95" y="4471015"/>
            <a:ext cx="2384767" cy="170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443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6459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D4FF1AA427B349B627810C0AE30132" ma:contentTypeVersion="4" ma:contentTypeDescription="Create a new document." ma:contentTypeScope="" ma:versionID="61c57450a3db7776c515a3fa0a489051">
  <xsd:schema xmlns:xsd="http://www.w3.org/2001/XMLSchema" xmlns:xs="http://www.w3.org/2001/XMLSchema" xmlns:p="http://schemas.microsoft.com/office/2006/metadata/properties" xmlns:ns3="5ace5c81-fd73-42ec-878f-d34af6ff5c8d" targetNamespace="http://schemas.microsoft.com/office/2006/metadata/properties" ma:root="true" ma:fieldsID="eb30b38c6ee1af8e0d8f58c6713d66cf" ns3:_="">
    <xsd:import namespace="5ace5c81-fd73-42ec-878f-d34af6ff5c8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ce5c81-fd73-42ec-878f-d34af6ff5c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B60A64-7DE9-4E9E-AAA3-F87CFF2BB6D0}">
  <ds:schemaRefs>
    <ds:schemaRef ds:uri="http://schemas.microsoft.com/office/2006/metadata/propertie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C07E9653-09BD-4C7E-859D-62127D050799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5ace5c81-fd73-42ec-878f-d34af6ff5c8d"/>
  </ds:schemaRefs>
</ds:datastoreItem>
</file>

<file path=customXml/itemProps3.xml><?xml version="1.0" encoding="utf-8"?>
<ds:datastoreItem xmlns:ds="http://schemas.openxmlformats.org/officeDocument/2006/customXml" ds:itemID="{4B00654A-9DEA-4AB8-8B98-7673AEBB0F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401</TotalTime>
  <Words>254</Words>
  <Application>Microsoft Office PowerPoint</Application>
  <PresentationFormat>On-screen Show (4:3)</PresentationFormat>
  <Paragraphs>23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Making Lawton Beautiful</vt:lpstr>
      <vt:lpstr>Mission: Engage our Citizens</vt:lpstr>
      <vt:lpstr>ESRI to the rescue</vt:lpstr>
      <vt:lpstr>Implementation of iHelp Lawton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Landgraf, Carrie M.</dc:creator>
  <cp:lastModifiedBy>Judy Franco</cp:lastModifiedBy>
  <cp:revision>50</cp:revision>
  <dcterms:created xsi:type="dcterms:W3CDTF">2017-05-30T21:21:54Z</dcterms:created>
  <dcterms:modified xsi:type="dcterms:W3CDTF">2019-09-18T01:56:04Z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0x010100B1D4FF1AA427B349B627810C0AE30132</vt:lpwstr>
  </property>
</Properties>
</file>