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6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E4BE79-97B0-4420-802D-C283B228C6AB}">
          <p14:sldIdLst>
            <p14:sldId id="256"/>
            <p14:sldId id="261"/>
            <p14:sldId id="262"/>
            <p14:sldId id="263"/>
            <p14:sldId id="266"/>
            <p14:sldId id="26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756" y="34"/>
      </p:cViewPr>
      <p:guideLst>
        <p:guide orient="horz" pos="43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7DCAE-54C9-4741-B681-FDE87EF21DC6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6E6AD-FC30-43AA-95CC-9D3C27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MapViewer</a:t>
            </a:r>
            <a:r>
              <a:rPr lang="en-US" dirty="0" smtClean="0"/>
              <a:t> was not being updated, limited functionality</a:t>
            </a:r>
            <a:r>
              <a:rPr lang="en-US" baseline="0" dirty="0" smtClean="0"/>
              <a:t> compared to ESRI, features stopped working</a:t>
            </a:r>
            <a:endParaRPr lang="en-US" dirty="0" smtClean="0"/>
          </a:p>
          <a:p>
            <a:r>
              <a:rPr lang="en-US" dirty="0" smtClean="0"/>
              <a:t>Limitations </a:t>
            </a:r>
            <a:r>
              <a:rPr lang="en-US" dirty="0" smtClean="0"/>
              <a:t>– front page of each had limitations on</a:t>
            </a:r>
            <a:r>
              <a:rPr lang="en-US" baseline="0" dirty="0" smtClean="0"/>
              <a:t> content type and quantity.</a:t>
            </a:r>
          </a:p>
          <a:p>
            <a:r>
              <a:rPr lang="en-US" baseline="0" dirty="0" smtClean="0"/>
              <a:t>Only way to see content was the Map </a:t>
            </a:r>
            <a:r>
              <a:rPr lang="en-US" baseline="0" dirty="0" smtClean="0"/>
              <a:t>gallery and custom html in page </a:t>
            </a:r>
            <a:r>
              <a:rPr lang="en-US" baseline="0" dirty="0" smtClean="0"/>
              <a:t>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E6AD-FC30-43AA-95CC-9D3C27EE4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E6AD-FC30-43AA-95CC-9D3C27EE4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creation of a one stop site, we needed to distinguish public vs private access and data</a:t>
            </a:r>
          </a:p>
          <a:p>
            <a:r>
              <a:rPr lang="en-US" dirty="0" smtClean="0"/>
              <a:t>Private – ArcGIS Sites pages, department specific maps and applications, some maps have</a:t>
            </a:r>
            <a:r>
              <a:rPr lang="en-US" baseline="0" dirty="0" smtClean="0"/>
              <a:t> shared access between multiple </a:t>
            </a:r>
            <a:r>
              <a:rPr lang="en-US" baseline="0" dirty="0" err="1" smtClean="0"/>
              <a:t>depts</a:t>
            </a:r>
            <a:endParaRPr lang="en-US" dirty="0" smtClean="0"/>
          </a:p>
          <a:p>
            <a:r>
              <a:rPr lang="en-US" dirty="0" smtClean="0"/>
              <a:t>Public</a:t>
            </a:r>
            <a:r>
              <a:rPr lang="en-US" baseline="0" dirty="0" smtClean="0"/>
              <a:t> – GeoHub, web maps, Story Maps, social media, open data, pdfs,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E6AD-FC30-43AA-95CC-9D3C27EE4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E6AD-FC30-43AA-95CC-9D3C27EE4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6E6AD-FC30-43AA-95CC-9D3C27EE4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66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7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41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3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5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8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8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7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s://okscaug2019-mwcok.hub.arcgis.com/ed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hub-mwcok.opendata.arcgi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917" y="2528359"/>
            <a:ext cx="7766936" cy="1646302"/>
          </a:xfrm>
        </p:spPr>
        <p:txBody>
          <a:bodyPr/>
          <a:lstStyle/>
          <a:p>
            <a:r>
              <a:rPr lang="en-US" b="1" dirty="0"/>
              <a:t>City of Midwest City </a:t>
            </a:r>
            <a:r>
              <a:rPr lang="en-US" b="1" dirty="0" err="1" smtClean="0"/>
              <a:t>GeoHub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917" y="4174661"/>
            <a:ext cx="7766936" cy="1096899"/>
          </a:xfrm>
        </p:spPr>
        <p:txBody>
          <a:bodyPr/>
          <a:lstStyle/>
          <a:p>
            <a:r>
              <a:rPr lang="en-US" b="1" dirty="0"/>
              <a:t>Gateway to Maps and Data for the Citizens of Midwest 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695"/>
            <a:ext cx="366522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pic>
        <p:nvPicPr>
          <p:cNvPr id="3" name="Picture 2" descr="Principal's Point of View: The Three Ques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" y="916305"/>
            <a:ext cx="6302036" cy="53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16305"/>
            <a:ext cx="226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Need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" y="2523391"/>
            <a:ext cx="8759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E6C"/>
                </a:solidFill>
              </a:rPr>
              <a:t>Outdated GIS page on City’s website.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3E6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E6C"/>
                </a:solidFill>
              </a:rPr>
              <a:t>Non ESRI web map application w/ limited function.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3E6C"/>
              </a:solidFill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Single </a:t>
            </a:r>
            <a:r>
              <a:rPr lang="en-US" dirty="0">
                <a:solidFill>
                  <a:srgbClr val="003E6C"/>
                </a:solidFill>
                <a:ea typeface="+mj-ea"/>
                <a:cs typeface="+mj-cs"/>
              </a:rPr>
              <a:t>site for employee and citizen </a:t>
            </a: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use.</a:t>
            </a:r>
          </a:p>
          <a:p>
            <a:endParaRPr lang="en-US" dirty="0" smtClean="0">
              <a:solidFill>
                <a:srgbClr val="003E6C"/>
              </a:solidFill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Limitations </a:t>
            </a:r>
            <a:r>
              <a:rPr lang="en-US" dirty="0">
                <a:solidFill>
                  <a:srgbClr val="003E6C"/>
                </a:solidFill>
                <a:ea typeface="+mj-ea"/>
                <a:cs typeface="+mj-cs"/>
              </a:rPr>
              <a:t>to </a:t>
            </a: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Portal </a:t>
            </a: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and </a:t>
            </a: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ArcGIS </a:t>
            </a:r>
            <a:r>
              <a:rPr lang="en-US" dirty="0" smtClean="0">
                <a:solidFill>
                  <a:srgbClr val="003E6C"/>
                </a:solidFill>
                <a:ea typeface="+mj-ea"/>
                <a:cs typeface="+mj-cs"/>
              </a:rPr>
              <a:t>Online landing pages.</a:t>
            </a:r>
            <a:endParaRPr lang="en-US" dirty="0" smtClean="0">
              <a:solidFill>
                <a:srgbClr val="003E6C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50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16305"/>
            <a:ext cx="226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Need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6" y="1681747"/>
            <a:ext cx="4339772" cy="414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6" y="1681747"/>
            <a:ext cx="4467609" cy="4142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9065" y="5943265"/>
            <a:ext cx="27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1862" y="5943265"/>
            <a:ext cx="27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ArcGIS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16305"/>
            <a:ext cx="253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Result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3" y="1872343"/>
            <a:ext cx="9090516" cy="41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916305"/>
            <a:ext cx="66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Groups &amp; Permissions Overview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950" y="2518259"/>
            <a:ext cx="8683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Not all data and web products are relevant to every internal department and too many options at one time can distract from ease of use.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Share the same web application with multiple groups to reach more users.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Share one certain web application with a single group for security purposes.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More work up front leads to easier organization later 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Easy to assign web application permissions to a new user by adding them to a single group.  This has been essential while bringing municipal employees into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40464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16305"/>
            <a:ext cx="395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Design Overview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235" y="4800600"/>
            <a:ext cx="914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438400" y="3431025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 Dev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495165" y="4800600"/>
            <a:ext cx="914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124200" y="4800600"/>
            <a:ext cx="914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40588" y="3431025"/>
            <a:ext cx="9144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Story Map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658522" y="3431025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Police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221453" y="3433188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Fire </a:t>
            </a:r>
            <a:r>
              <a:rPr lang="en-US" sz="1200" dirty="0" err="1" smtClean="0"/>
              <a:t>Dept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8611932" y="3432099"/>
            <a:ext cx="9144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PDF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9983276" y="3458898"/>
            <a:ext cx="9144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OpenData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2270" y="4800600"/>
            <a:ext cx="914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919816" y="2056947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GeoHub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438400" y="2056947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Sites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869244" y="3431025"/>
            <a:ext cx="9144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cxnSp>
        <p:nvCxnSpPr>
          <p:cNvPr id="5" name="Straight Arrow Connector 4"/>
          <p:cNvCxnSpPr>
            <a:stCxn id="18" idx="2"/>
            <a:endCxn id="12" idx="0"/>
          </p:cNvCxnSpPr>
          <p:nvPr/>
        </p:nvCxnSpPr>
        <p:spPr>
          <a:xfrm>
            <a:off x="2895600" y="2514147"/>
            <a:ext cx="1220122" cy="91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  <a:endCxn id="13" idx="0"/>
          </p:cNvCxnSpPr>
          <p:nvPr/>
        </p:nvCxnSpPr>
        <p:spPr>
          <a:xfrm flipH="1">
            <a:off x="1678653" y="2514147"/>
            <a:ext cx="1216947" cy="919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6" idx="0"/>
          </p:cNvCxnSpPr>
          <p:nvPr/>
        </p:nvCxnSpPr>
        <p:spPr>
          <a:xfrm>
            <a:off x="2895600" y="2514147"/>
            <a:ext cx="0" cy="91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0"/>
            <a:endCxn id="13" idx="2"/>
          </p:cNvCxnSpPr>
          <p:nvPr/>
        </p:nvCxnSpPr>
        <p:spPr>
          <a:xfrm flipV="1">
            <a:off x="839470" y="3890388"/>
            <a:ext cx="839183" cy="9102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0"/>
            <a:endCxn id="6" idx="2"/>
          </p:cNvCxnSpPr>
          <p:nvPr/>
        </p:nvCxnSpPr>
        <p:spPr>
          <a:xfrm flipV="1">
            <a:off x="839470" y="3888225"/>
            <a:ext cx="2056130" cy="9123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0"/>
            <a:endCxn id="12" idx="2"/>
          </p:cNvCxnSpPr>
          <p:nvPr/>
        </p:nvCxnSpPr>
        <p:spPr>
          <a:xfrm flipH="1" flipV="1">
            <a:off x="4115722" y="3888225"/>
            <a:ext cx="836643" cy="9123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0"/>
            <a:endCxn id="12" idx="2"/>
          </p:cNvCxnSpPr>
          <p:nvPr/>
        </p:nvCxnSpPr>
        <p:spPr>
          <a:xfrm flipV="1">
            <a:off x="3581400" y="3888225"/>
            <a:ext cx="534322" cy="9123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" idx="0"/>
            <a:endCxn id="6" idx="2"/>
          </p:cNvCxnSpPr>
          <p:nvPr/>
        </p:nvCxnSpPr>
        <p:spPr>
          <a:xfrm flipV="1">
            <a:off x="2210435" y="3888225"/>
            <a:ext cx="685165" cy="9123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0"/>
            <a:endCxn id="6" idx="2"/>
          </p:cNvCxnSpPr>
          <p:nvPr/>
        </p:nvCxnSpPr>
        <p:spPr>
          <a:xfrm flipH="1" flipV="1">
            <a:off x="2895600" y="3888225"/>
            <a:ext cx="685800" cy="91237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2"/>
            <a:endCxn id="19" idx="0"/>
          </p:cNvCxnSpPr>
          <p:nvPr/>
        </p:nvCxnSpPr>
        <p:spPr>
          <a:xfrm flipH="1">
            <a:off x="6326444" y="2514147"/>
            <a:ext cx="2050572" cy="91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2"/>
            <a:endCxn id="11" idx="0"/>
          </p:cNvCxnSpPr>
          <p:nvPr/>
        </p:nvCxnSpPr>
        <p:spPr>
          <a:xfrm flipH="1">
            <a:off x="7697788" y="2514147"/>
            <a:ext cx="679228" cy="91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2"/>
            <a:endCxn id="14" idx="0"/>
          </p:cNvCxnSpPr>
          <p:nvPr/>
        </p:nvCxnSpPr>
        <p:spPr>
          <a:xfrm>
            <a:off x="8377016" y="2514147"/>
            <a:ext cx="692116" cy="91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2"/>
            <a:endCxn id="15" idx="0"/>
          </p:cNvCxnSpPr>
          <p:nvPr/>
        </p:nvCxnSpPr>
        <p:spPr>
          <a:xfrm>
            <a:off x="8377016" y="2514147"/>
            <a:ext cx="2063460" cy="94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638800" y="1600200"/>
            <a:ext cx="3175" cy="457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7" idx="1"/>
            <a:endCxn id="18" idx="3"/>
          </p:cNvCxnSpPr>
          <p:nvPr/>
        </p:nvCxnSpPr>
        <p:spPr>
          <a:xfrm flipH="1">
            <a:off x="3352800" y="2285547"/>
            <a:ext cx="4567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67190" y="2007474"/>
            <a:ext cx="89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Hyperlink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232439" y="6175375"/>
            <a:ext cx="1326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Internal/Portal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812695" y="6175375"/>
            <a:ext cx="135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External/AGOL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50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916305"/>
            <a:ext cx="66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Page Building Overview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3" y="2524587"/>
            <a:ext cx="2734997" cy="27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8249" y="2807098"/>
            <a:ext cx="629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hlinkClick r:id="rId4"/>
              </a:rPr>
              <a:t>GeoHub Demo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220" cy="916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16305"/>
            <a:ext cx="451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Future Development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1" y="2523391"/>
            <a:ext cx="87642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Additional web maps and applications for departmental Sites pages.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Develop and deploy Survey123 applications to engage MWC citizens.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Make adjustments as needed based on Google Analytics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Ability for community to request custom maps and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Looking at paid version of Hub as a possible upgrade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3E6C"/>
      </a:accent1>
      <a:accent2>
        <a:srgbClr val="C00000"/>
      </a:accent2>
      <a:accent3>
        <a:srgbClr val="F2F2F2"/>
      </a:accent3>
      <a:accent4>
        <a:srgbClr val="003E6C"/>
      </a:accent4>
      <a:accent5>
        <a:srgbClr val="C00000"/>
      </a:accent5>
      <a:accent6>
        <a:srgbClr val="BFBFBF"/>
      </a:accent6>
      <a:hlink>
        <a:srgbClr val="C00000"/>
      </a:hlink>
      <a:folHlink>
        <a:srgbClr val="0D98F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2217</TotalTime>
  <Words>339</Words>
  <Application>Microsoft Office PowerPoint</Application>
  <PresentationFormat>Widescreen</PresentationFormat>
  <Paragraphs>64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</vt:lpstr>
      <vt:lpstr>City of Midwest City GeoHub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Midwest 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R. Hakman</dc:creator>
  <cp:lastModifiedBy>Greg R. Hakman</cp:lastModifiedBy>
  <cp:revision>46</cp:revision>
  <dcterms:created xsi:type="dcterms:W3CDTF">2019-09-04T20:45:09Z</dcterms:created>
  <dcterms:modified xsi:type="dcterms:W3CDTF">2019-09-17T01:48:02Z</dcterms:modified>
</cp:coreProperties>
</file>