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86" r:id="rId4"/>
    <p:sldId id="290" r:id="rId5"/>
    <p:sldId id="264" r:id="rId6"/>
    <p:sldId id="263" r:id="rId7"/>
    <p:sldId id="278" r:id="rId8"/>
    <p:sldId id="268" r:id="rId9"/>
    <p:sldId id="269" r:id="rId10"/>
    <p:sldId id="291" r:id="rId11"/>
    <p:sldId id="266" r:id="rId12"/>
    <p:sldId id="267" r:id="rId13"/>
    <p:sldId id="272" r:id="rId14"/>
    <p:sldId id="281" r:id="rId15"/>
    <p:sldId id="282" r:id="rId16"/>
    <p:sldId id="283" r:id="rId17"/>
    <p:sldId id="274" r:id="rId18"/>
    <p:sldId id="289" r:id="rId19"/>
    <p:sldId id="279" r:id="rId20"/>
    <p:sldId id="277" r:id="rId21"/>
    <p:sldId id="275" r:id="rId22"/>
    <p:sldId id="270" r:id="rId23"/>
    <p:sldId id="271" r:id="rId24"/>
    <p:sldId id="276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00FF00"/>
    <a:srgbClr val="0000FF"/>
    <a:srgbClr val="00CC66"/>
    <a:srgbClr val="FFCC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83" autoAdjust="0"/>
  </p:normalViewPr>
  <p:slideViewPr>
    <p:cSldViewPr>
      <p:cViewPr>
        <p:scale>
          <a:sx n="100" d="100"/>
          <a:sy n="100" d="100"/>
        </p:scale>
        <p:origin x="-852" y="-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CC9E9-F119-4380-8CC9-E7D0A10F3B25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0C844-368C-4A7A-908B-7936B8EEDD7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http://upload.wikimedia.org/wikipedia/commons/thumb/f/ff/US-NationalWeatherService-Logo.svg/1000px-US-NationalWeatherService-Logo.svg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198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892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CC9E9-F119-4380-8CC9-E7D0A10F3B25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0C844-368C-4A7A-908B-7936B8EEDD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459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CC9E9-F119-4380-8CC9-E7D0A10F3B25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0C844-368C-4A7A-908B-7936B8EEDD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625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CC9E9-F119-4380-8CC9-E7D0A10F3B25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0C844-368C-4A7A-908B-7936B8EEDD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35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CC9E9-F119-4380-8CC9-E7D0A10F3B25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0C844-368C-4A7A-908B-7936B8EEDD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10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CC9E9-F119-4380-8CC9-E7D0A10F3B25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0C844-368C-4A7A-908B-7936B8EEDD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80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CC9E9-F119-4380-8CC9-E7D0A10F3B25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0C844-368C-4A7A-908B-7936B8EEDD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2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CC9E9-F119-4380-8CC9-E7D0A10F3B25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0C844-368C-4A7A-908B-7936B8EEDD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334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CC9E9-F119-4380-8CC9-E7D0A10F3B25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0C844-368C-4A7A-908B-7936B8EEDD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53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CC9E9-F119-4380-8CC9-E7D0A10F3B25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0C844-368C-4A7A-908B-7936B8EEDD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14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CC9E9-F119-4380-8CC9-E7D0A10F3B25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0C844-368C-4A7A-908B-7936B8EEDD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74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CC9E9-F119-4380-8CC9-E7D0A10F3B25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0C844-368C-4A7A-908B-7936B8EEDD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08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9.gif"/><Relationship Id="rId7" Type="http://schemas.openxmlformats.org/officeDocument/2006/relationships/image" Target="../media/image6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0.gif"/><Relationship Id="rId9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270.png"/><Relationship Id="rId4" Type="http://schemas.openxmlformats.org/officeDocument/2006/relationships/image" Target="../media/image2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tiff"/><Relationship Id="rId4" Type="http://schemas.openxmlformats.org/officeDocument/2006/relationships/image" Target="../media/image78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://noaa.maps.arcgis.com/apps/MapSeries/index.html?appid=e83d0d7be0fd4c19921537cd6f8715e2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gia.ucsb.edu/conf/SANTA_FE_CDROM/sf_papers/michener_william/michener.html" TargetMode="External"/><Relationship Id="rId2" Type="http://schemas.openxmlformats.org/officeDocument/2006/relationships/hyperlink" Target="http://dx.doi.org/10.1016/S1464-2867(01)00012-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Jared.Allen@noaa.gov" TargetMode="External"/><Relationship Id="rId5" Type="http://schemas.openxmlformats.org/officeDocument/2006/relationships/hyperlink" Target="http://www.srh.noaa.gov/media/lch/outreach/052808/6BenWeiger.pdf" TargetMode="External"/><Relationship Id="rId4" Type="http://schemas.openxmlformats.org/officeDocument/2006/relationships/hyperlink" Target="http://www1.cs.columbia.edu/~julia/courses/CS6998/Interrater_agreement.Kappa_statistic.pd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2.jpeg"/><Relationship Id="rId18" Type="http://schemas.openxmlformats.org/officeDocument/2006/relationships/image" Target="../media/image10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12" Type="http://schemas.openxmlformats.org/officeDocument/2006/relationships/image" Target="../media/image101.jpeg"/><Relationship Id="rId17" Type="http://schemas.openxmlformats.org/officeDocument/2006/relationships/image" Target="../media/image106.jpeg"/><Relationship Id="rId2" Type="http://schemas.openxmlformats.org/officeDocument/2006/relationships/image" Target="../media/image91.jpeg"/><Relationship Id="rId16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5" Type="http://schemas.openxmlformats.org/officeDocument/2006/relationships/image" Target="../media/image94.jpeg"/><Relationship Id="rId15" Type="http://schemas.openxmlformats.org/officeDocument/2006/relationships/image" Target="../media/image10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Relationship Id="rId14" Type="http://schemas.openxmlformats.org/officeDocument/2006/relationships/image" Target="../media/image10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hyperlink" Target="https://www.youtube.com/watch?v=KWqIn8_ybwA" TargetMode="External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gif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gif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8568"/>
            <a:ext cx="9144000" cy="5630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99" y="1228568"/>
            <a:ext cx="9153211" cy="5630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88" y="1166624"/>
            <a:ext cx="9148188" cy="5710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9972"/>
            <a:ext cx="9139812" cy="578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88" y="1178760"/>
            <a:ext cx="9148188" cy="567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88" y="1038225"/>
            <a:ext cx="9144000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88" y="1166624"/>
            <a:ext cx="9148184" cy="5692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28568"/>
            <a:ext cx="9143997" cy="5630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" y="0"/>
            <a:ext cx="9144005" cy="1219200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3300" b="1" dirty="0" smtClean="0"/>
              <a:t>Increasing Situational Awareness of River Flooding by applying a GIS Extent Mapping Approach</a:t>
            </a:r>
            <a:endParaRPr lang="en-US" sz="3300" b="1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3996" cy="5716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60440" y="6224369"/>
            <a:ext cx="3657600" cy="609600"/>
          </a:xfr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91440" rIns="91440" bIns="0">
            <a:normAutofit fontScale="70000" lnSpcReduction="20000"/>
          </a:bodyPr>
          <a:lstStyle/>
          <a:p>
            <a:pPr algn="l"/>
            <a:r>
              <a:rPr lang="en-US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Jared Allen</a:t>
            </a:r>
          </a:p>
          <a:p>
            <a:pPr algn="l"/>
            <a:r>
              <a:rPr lang="en-US" sz="1900" b="1" i="1" dirty="0" smtClean="0">
                <a:solidFill>
                  <a:schemeClr val="bg1">
                    <a:lumMod val="50000"/>
                  </a:schemeClr>
                </a:solidFill>
              </a:rPr>
              <a:t>NWS Austin/San Antonio</a:t>
            </a:r>
          </a:p>
          <a:p>
            <a:pPr algn="l"/>
            <a:endParaRPr lang="en-US" sz="600" b="1" i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050" name="Picture 2" descr="http://upload.wikimedia.org/wikipedia/commons/thumb/f/ff/US-NationalWeatherService-Logo.svg/1000px-US-NationalWeatherService-Logo.sv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233160"/>
            <a:ext cx="54864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nssl.noaa.gov/news/logos/noaa_white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33160"/>
            <a:ext cx="54864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43800" y="6218256"/>
            <a:ext cx="1600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OK-SCAUG        06/24/15</a:t>
            </a:r>
            <a:endParaRPr lang="en-US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7563896" y="6275169"/>
            <a:ext cx="0" cy="53340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67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3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5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500"/>
                            </p:stCondLst>
                            <p:childTnLst>
                              <p:par>
                                <p:cTn id="17" presetID="16" presetClass="exit" presetSubtype="2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3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500"/>
                            </p:stCondLst>
                            <p:childTnLst>
                              <p:par>
                                <p:cTn id="21" presetID="6" presetClass="exit" presetSubtype="3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3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9500"/>
                            </p:stCondLst>
                            <p:childTnLst>
                              <p:par>
                                <p:cTn id="25" presetID="22" presetClass="exit" presetSubtype="4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3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95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500"/>
                            </p:stCondLst>
                            <p:childTnLst>
                              <p:par>
                                <p:cTn id="35" presetID="16" presetClass="exit" presetSubtype="42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6" dur="3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iamond 13"/>
          <p:cNvSpPr/>
          <p:nvPr/>
        </p:nvSpPr>
        <p:spPr>
          <a:xfrm>
            <a:off x="7097405" y="1066800"/>
            <a:ext cx="1295400" cy="914400"/>
          </a:xfrm>
          <a:prstGeom prst="diamo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49194" y="990600"/>
            <a:ext cx="9048750" cy="27432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066800"/>
          </a:xfrm>
        </p:spPr>
        <p:txBody>
          <a:bodyPr/>
          <a:lstStyle/>
          <a:p>
            <a:r>
              <a:rPr lang="en-US" dirty="0" smtClean="0"/>
              <a:t>Project Methodology/Workflow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9994" y="2971800"/>
            <a:ext cx="1733550" cy="457200"/>
          </a:xfrm>
        </p:spPr>
        <p:txBody>
          <a:bodyPr wrap="none">
            <a:normAutofit/>
          </a:bodyPr>
          <a:lstStyle/>
          <a:p>
            <a:pPr>
              <a:buNone/>
            </a:pPr>
            <a:r>
              <a:rPr lang="en-US" sz="2400" b="1" dirty="0" smtClean="0"/>
              <a:t>USACE FESM</a:t>
            </a:r>
            <a:endParaRPr lang="en-US" sz="2400" b="1" dirty="0"/>
          </a:p>
        </p:txBody>
      </p:sp>
      <p:pic>
        <p:nvPicPr>
          <p:cNvPr id="1026" name="Picture 2" descr="https://encrypted-tbn3.gstatic.com/images?q=tbn:ANd9GcQB-oUon5USZcywmoSH4Dg1-u_gI_r7xPPQwpZkojZYbQpdInTlC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996" y="1828800"/>
            <a:ext cx="2158998" cy="1295400"/>
          </a:xfrm>
          <a:prstGeom prst="rect">
            <a:avLst/>
          </a:prstGeom>
          <a:noFill/>
        </p:spPr>
      </p:pic>
      <p:sp>
        <p:nvSpPr>
          <p:cNvPr id="1028" name="AutoShape 4" descr="data:image/jpeg;base64,/9j/4AAQSkZJRgABAQAAAQABAAD/2wCEAAkGBxMHBhUIBxQUFhUTGBwaFxUUDSUaHxwbHiIcHBsfIBgcKCggIBsoHB0eITEkMSkrLi4wHh8zODMsNygtLi0BCgoKDg0OGxAQGzcmICQ3Ly0tMjc3NywsLC8sNzAsLDQ0LCw3LSwsLCwsLywsLC0sLCwsLCwtLCwsLCwsLCwsLP/AABEIAMQBAQMBEQACEQEDEQH/xAAcAAEAAgMBAQEAAAAAAAAAAAAABAcFBggDAgH/xABMEAABAgIDCgoGBgoBBQEAAAABAAIDBAUGEQcSFBchMTVTc5M2QVFxcpGSsbLREyJVYcLSFUJSVKHBFiMyNGKBgpSz4jdjdKLw8TP/xAAbAQEAAgMBAQAAAAAAAAAAAAAABQYCAwQHAf/EAEARAAEDAQELCgUDBAEFAAAAAAABAgMEEQUGEhQyM1FScZGxExYhMTRBYaHB0VRygeHwIjVTFYKismIjQnPC8f/aAAwDAQACEQMRAD8AvFAYSs1Z4FXJe/nTa537MNuVx8h71plnbEnSSNz7mT1rrI06E61XqT7+BVlM3R5ykHlsqRBZxBgtP83H8rFGyVkjuroLrSXuUcKWvTDXx6t3vaa3GpeYjm2PGiu54xP5rnWR69akuykp2dDWIn0Q8sPi6yJvSmG7SZ4vFqpuQYfF1kTelMN2kYvFqpuQYfF1kTelMN2kYvFqpuQYfF1kTelMN2kYvFqpuQYfF1kTelMN2kYvFqpuQYfF1kTelMN2kYvFqpuQYfF1kTelMN2kYvFqpuQYfF1kTelMN2kYvFqpuQYfF1kTelMN2kYvFqpuQYfF1kTelMN2kYvFqpuQYfF1kTelMN2kYvFqpuQYfF1kTelMN2kYvFqpuQYfF1kTelMN2kYvFqpuQYfF1kTelMN2kYvFqpuQYfF1kTelMN2kYvFqpuQYfF1kTelMN2kYvFqpuQYfF1kTelMN2kYvFqpuQYfF1kTelMN2kYvFqpuQYfF1kTelMN2kYvFqpuQYfF1kTelMN2kYvFqpuQYfF1kTelMN2kYvFqpuQYfF1kTelMN2kYvFqpuQYfF1kTelMN2kYvFqpuQYfF1kTelMN2kYvFqpuQ+odJxobr6HFig8ojEfmmG7SfFpoXJYrE3IZyiq9z1GuFkUxGj6sUX34/tfitzKqRvfaRtTcGinTIwV0p0fbyLNqnXqBT7hLRf1Ub7Djkd0XcfNnUhDVNk6OpSnXTuFPR/rT9TNOjahti6iDCAwlbqwNq5RBnImVx9WG3ld5DOVpnlSJtpI3Mue6tnSNOhOtV0J76Cg6QnolJTjpudcXPebST/7mUI5yuW1T0+CCOCNI40sRCOvhuPqHDdFdewgSeQC1ES3qMXORqWuWw9sBi6uJuyvuC7Qa+Xi1k3jAYuribspgu0Dl4tZN4wGLq4m7KYLtA5eLWTeMBi6uJuymC7QOXi1k3jAYuribspgu0Dl4tZN4wGLq4m7KYLtA5eLWTeMBi6uJuymC7QOXi1k3jAYuribspgu0Dl4tZN4wGLq4m7KYLtA5eLWTeMBi6uJuymC7QOXi1k3jAYuribspgu0Dl4tZN4wGLq4m7KYLtA5eLWTeMBi6uJuymC7QOXi1k3jAYuribspgu0Dl4tZN4wGLq4m7KYLtA5eLWTeMBi6uJuymC7QOXi1k3jAYuribspgu0Dl4tZN4wGLq4m7KYLtA5eLWTeMBi6uJuymC7QOXi1k3jAYuribspgu0Dl4tZN4wGLq4m7KYLtA5eLWTeMBi6uJuymC7QOXi1k3jAYuribspgu0Dl4tZN4wGLq4m7KYLtA5eLWTeeUWC6CbIzXNt+02zvXxUVOsza9rslbT4QzP1rix1802EZiCh8VEVLFLpub1sNOyZkZ8/roQz/bbmt6QzHnBUvSz8omC7rQ88u/clKSTlYsh3kujZoN1XWV0pG6nSpn6zGWafUgC9A/iOVx7h/JQ9ZJhSWaD0a9ukSGkR69b+n6dSe/1NOXKWA3SolUmUrBdS1NG9lodv1rL4jPaeJoXXTU6PTDf1IV27N1307kp6dLZHfWy31Uy83dKhUccFq7LNENuQOd6ttnHeji5zatrqxreiNvQcEV7Us366uVcJfr5r6EXGvMamD1u81jj79Bv5qU+uvkMa8xqYPW7zTH36BzUp9dfIY15jUwet3mmPv0DmpT66+QxrzGpg9bvNMffoHNSn118hjXmNTB63eaY+/QOalPrr5DGvMamD1u80x9+gc1KfXXyGNeY1MHrd5pj79A5qU+uvkMa8xqYPW7zTH36BzUp9dfIY15jUwet3mmPv0DmpT66+QxrzGpg9bvNMffoHNSn118hjXmNTB63eaY+/QOalPrr5DGvMamD1u80x9+gc1KfXXyGNeY1MHrd5pj79A5qU+uvkMa8xqYPW7zTH36BzUp9dfIY15jUwet3mmPv0DmpT66+QxrzGpg9bvNMffoHNSn118hjXmNTB63eaY+/QOalPrr5DGvMamD1u80x9+gc1KfXXyGNeY1MHrd5pj79A5qU+uvkMa8xqYPW7zTH36BzUp9dfIY15jUwet3mmPv0DmpT66+QxrzGpg9bvNMffoHNSn118hjXmNTB63eaY+/QOalPrr5DGvMamD1u80x9+gc1KfXXyJEtdSwg+hpmWY6Gc94bf/F2Q9YX1K63oe3oNUl62B+qnlVHePunsRa41VgRaJFYqsG2Ecr2DMBygZxYc7eJYzwNVvKR9RuuVdWds+J1mV3Lp26be5e80BcRaTJVcpQ0NTcKfhn9hwvve05HDqtWcT8B6OOOvpUqqd8S96dG3u8zoP6Qh/aHWp3DQ8rxeTQc703F9PTMaMfrRXnrcVAyLa9VPV6RmBTsboROBCWJ0lnV8JomoMpRktka+9vrOOwXx63G3+Skan9ELWoU241lRdOad/Wltnh02cEsKxUcXIIAgCAIAgCAIAgCAIAgCAIAgCAIAgCAIAgCAIAgCAICyLkEYzLJqio2WG9gN6c2W1rusEdS76FbcJi9RUL6GIxYqhvQ5Fs9U3FeTcLB5p8H7LiOo2Lhcli2FrifhsR2lEU8l8NhK+kov23dayw3aTRi0WqfNI6QidN3eUflKfafNN2JwI6xNxZt1Tg5Jc3wNUjWZtpTb2+1z/nepWSji5BAZOiqvTNMQTGo2E57WmwkEZDn4ytjIXvS1qHFU3QpqZyNmfYq9JO/QekPuz+03zWeLS6pzf1yg/lTz9jEStHRZukPo+XYXRSSLwHLaLbRycRWpGOV2CnWd8lTFHFyz1sb127eoy/6D0h92f2m+a24tLqnB/XKD+VPP2INK1fmaHhCLSUJzA42AkjKc/EVg+J7Etch0010KapcrYX2qhKlqnT01LtmIEu8te0Oab4ZQRaDn5FklPIqWohpkuxRRuVjpERU6F6+tD7dUmfY0udLPsGU+s3zX3FpdBil26BVsSRPP2NfWglQgCAIAgCAIAgMxR9VpykpQTcjAc9jrbHAjLYSDnPKCtrYJHJaiEfPdWkgescj0RU7unae0apk9AgmLFl3hrQSTfDIBlPGvq00qJbYa23ZoXORrZEtXo7/AGINE0JMUyXCjIZiXll9YRkttszn3FYMjc/JQ6amtgpbOWdZb1fQyP6D0h92f2m+a2YtLqnJ/XKD+VPP2MPO0fFkJ4yM2wtiCwFpPKARmyZiFqcxWrgr1nfDURzR8rGtrdOwzH6D0h92f2m+a24tLqnB/XKD+VPP2IVK1dmqIlxHpKE5jSb0EkZ7CbMh5AVg+F7Etch0U10aapdgQvtXr+hi1rO4ICw7jGl4+zHiC7qDKUqd9mYj2+ho1K6Ti7R3eVxvylLLTZlmxOBFWJvCAkUjpCJ03d5WT8pTTT5puxOBHWJuLNuqcHJLm+BqkazNtKbe32uf871KyUcXIIC3bjOhI21+FqlKDIXaUO+ztDPl9VLCXcVUpGqP/JrdtG7oih4O0fVT0a6f7Qvyt4oXcpg85K8uz6HgbU+Erhr8lC13p5+TZ6m31V4MSuwheBq6oc23YhA3S7ZL8zuKk6c/c39E9yzd1Kc0WcbtQ5mVePYggCAIAgCAIAgL2uY8CYHPE8b1M0mZT6nmd8P7hJ/b/qhm6d0JH2T/AAlbpMhdhHUfaI/mTiV1cU//AGmuaH8a4KDrd9C2X25MX93oWmpIpRRt0D/kOL0oXghqHqc+v09D0i4n7WzY7i4vJTB5uaFdk4Nwtu3wRFxV2bTaWe9Ttb/lXihTqii/hAWHcY0vH2Y8QXdQZSlTvszEe30NGpXScXaO7yuN+UpZabMs2JwIqxN4QEikdIROm7vKyflKaafNN2JwI6xNxZt1Tg5Jc3wNUjWZtpTb2+1z/nepWSji5BAW7cZ0JG2vwtUpQZC7Sh32doZ8vqpYS7iqmDk6oyclSf0lLQrIoJdfemccrrbchNnGeJaW08bXYSJ0klLdeslh5B77W9CWWJ3dXdaZxbiNMdTVBwKcgtg0oy/a02gekc2w5vqkLXJE2RLHIddJXT0jldC6xV6OpF42kyUl2ycq2WlxYyG0NaLbbABYBacuZZtRESxDnkkdI9Xv61W1dqn5Ofub+ie5HdSn2LON2oczKvHsQQBAEAQBAEAQF7XMeBMDnieN6maTMp9TzO+H9wk/t/1Q2WYgtmIDoEYWteC0i2y0HIcoy5l0KlqWKQ7HqxyOb1p0p9DHUJV2WoJzjRUO8v7L79Y51tltn7RPKVrjhZHkoddXdGpq7OXdbZ1dCJ17EQyq2nEYKkaoSdJUgaQnYN9EdYS70zx+yABkDgMwHEtLqeNzsJU6SSguvWQRJDG+xqW9Fid/SvWlpnVuI00K7JwbhbdvgiLirs2m0s96na3/ACrxQp1RRfwgLDuMaXj7MeILuoMpSp32ZiPb6GjUrpOLtHd5XG/KUstNmWbE4EVYm8ICRSOkInTd3lZPylNNPmm7E4EdYm4s26pwckub4GqRrM20pt7fa5/zvUrJRxcggN4ubVtZQMV0hPiyHFcD6QfVdkGX+Hu7uykqEj/S7qUrd37kPq2pLFlNTq0p19HjxLlhvERgiQyCCLQQchClkW08+c1WrYvWfSHwIAgCA0WvVe4dEsdR1G2PjEEOOdrOI28rvdxcfIuOoqkZ+lvWWW41wn1CpNL0M7tK/bx3FS0QwRKVhMiAEGIwEHjBcLQotmUheqpVbA9U67F4F+forJfdYG4Cm+Qj1UPL/wCq1v8AK7epqd0yg5aj6sGPIwITHekaL5kIA2ZeMLlq4mNjtRCcvfrqmaswZJFVLF6FU8LlVCy9JVeiRp+DDiOEZwDnwwTZewzZaeK0nrXyjjY5iq5O823yVtRBVNbE9WpgovQtnep7XTqDlqPqz6eRgQmO9I0XzIYBssdktC+1cTGx2ohrverqmarwZHqqWL1rsPG5VQsvSVXnxp+DDiOEZwDnwwTZewzZaeK0nrXyjjY5iq5O82XyVtRBVNbE9WpgovQtnepuf6KyX3WBuAuvkI9VCvf1Wt/ldvUpOu0uyUrVHgSrQ1rXZGtFgGQZgoioREkVEPRbkSPkoo3vW1VTr+pvdy+tkFlHMoKbN49pdeOJyPvnF1lvE602Wca7KSduCjFKzfFcmZZXVTOlFstTvSxLN3QWSpAqIQBAEB+E2C0oCpbqdaYNKMbRMh6/o33zogOS0AiwcufKVF1k7X/oaXq9y5c1Oq1EvRhJYid/ctq6OortcJbAgLDuMaXj7MeILuoMpSp32ZiPb6GjUrpOLtHd5XG/KUstNmWbE4EVYm8ICRSOkInTd3lZPylNNPmm7E4EdYm4s26pwckub4GqRrM20pt7fa5/zvUrJRxcggCA6JqjwWldhD8IU7Bm27EPJ7p9sl+Z3Eyy2nCYmdrLKSE0ZWcjw2PbZa1zsotAI/AhanTRtWxVO6G5tXMxHxxqqL3mVa6+bfNzFbTiVLFsUxtZohhVbmYkIkFsGIQQbCCGmwg8q1zLZG7Yp13PajquJFS1Fc3ihzmTabSoE9ZJlC6Yg7VniCyjykNFXmH7F4HSasB5CYms1BNrDRmATDnNF8HWtAtyW8q1SxJI3BU7rn1zqKblWpatlnT4nxVWrzKtUe6TlnueHPL7XAW2kNFmTopDCkTbEMrpXQfXSpI9ERUSzo2qvqfVZ6BbWKjcBmHOaL4OtaBbkt5edJokkbgqY3Or3UU3KtS1bLOk+aq1eZVqj3SUs9zw55fa4C20hosydFIYUibYhldK6D66VJHoiKiWdG1V9TMraR5QFf8AhjM9P8goSpzrj1G4nYItnqpr60EqdEVRiGLVeWiRSSTCZaSbScnKp2BbY27Dyi6jUbWSoiWJhKZdbTgMNArXJTEZsGBMQy55DWgOyknIB1rUk8arYikg+5VYxqudGqInSv0MytpHmLrTwYmthF8Dlrmzbtinbc3tkXzN4oc6KBPWQgCAsO4xpePsx4gu6gylKnfZmI9voaNSuk4u0d3lcb8pSy02ZZsTgRVibwgJFI6QidN3eVk/KU00+absTgR1ibizbqnByS5vgapGszbSm3t9rn/O9SslHFyCAIDomqPBaV2EPwhTsGbbsQ8nun2yX5ncTLLacJQ90vhtMf0f42KFq88v53Hpt7/7dH9f9lLzlP3VnRHcplOo81ly12qY+tfBea2EXwOWE2bdsU6rm9si+ZvFDnVQJ6ySqKiCFSkKJENgbEYSTxAEWrJi2OQ0VLVdC9qdaovA6ShRWxoQiwSHNcLQQbQQcxB5FPotvSh5E5qtVWuSxUPtfTEIAgCA8ZuZZJyzpmacGsaLS4nIAvjnI1LVM4onyvRjEtVeo56rRSLaWrBGnpYENiOtFoy2WAfkoKZ6PerkPVbnU7qelZE/rROkxa1ncdDVM4KS2yZ3Kdgzbdh5TdXtsvzKZh2ZbSPQ50qvwlldvC8bVAw5xu1D1m6PZJfldwU6MU8eTGLrTwYmthF8Dlrmzbtinbc3tkPzN4oc6KBPWQgCAsO4xpePsx4gu6gylKnfZmI9voaNSuk4u0d3lcb8pSy02ZZsTgRVibwgJFI6QidN3eVk/KU00+absTgR1ibizbqnByS5vgapGszbSm3t9rn/ADvUrJRxcggCA6JqjwWldhD8IU7Bm27EPJ7p9sl+Z3Eyy2nCUPdL4bTH9H+NihavPL+dx6be/wDt0f1/2UvOU/dWdEdymU6jzWXLXapj618F5rYRfA5YTZt2xTqub2yL5m8UOdVAnrIQG+XK6ejQacZQxdfQot96rvqkNc61vJbZmzLto5XI9GdylYvkoIXU7qmyx7bOnTaqJ07y41KlACAIAgKeutUxFi019FX1kJga69HG4i208tnEoqtkcr8DuL9exRxNp8Ys/UtqW6ETQaCuItAQHQ1TOCktsmdynYM23YeU3V7bL8ymYdmW0j0OdKr8JZXbwvG1QMOcbtQ9Zuj2SX5XcFOjFPHkxi608GJrYRfA5a5s27Yp23N7ZD8zeKHOigT1kIAgLDuMaXj7MeILuoMpSp32ZiPb6GjUrpOLtHd5XG/KUstNmWbE4EVYm8ICRSOkInTd3lZPylNNPmm7E4EdYm4s26pwckub4GqRrM20pt7fa5/zvUrJRxcggCA6JqjwWldhD8IU7Bm27EPJ7p9sl+Z3Eyy2nCVrW659M03WGLSMrEghsS9sD3uByNa3LY0jOFHz0j3vVyKhb7l3wU9LSshe1yqlvVZZ0qq6fEseAz0cFrDxABd6dRUnra5VI9LSf0jRcWSBvfSw3MvrLbL4EW2cedfHtwmq3SbaabkZmS2W4Kou5bSuMUZ+9j+1/wB1H4h/y8i287k/h/y+wxRn72P7X/dMQ/5eQ53J/D/l9jK1YudGgqch0mZgP9Hferg97bfNc3PfHltzLbDR8m9HWnFdG+JKumdBydltnTbb1Ki6E0G+rtKwEAQBAaLWu58aw0y6kRMBl8Gi99BfZhZnvh3LjmpOUfhWllubfAlHTpDydtlvTbZ1/RTD4oz97H9r/utOIf8ALyO/ncn8P+X2GKM/ex/a/wC6Yh/y8hzuT+H/AC+xYtCyP0ZRMKQLr70TA2+vbLbMltmWxd8bcFqN0FTq5+XnfLZZhKq2bSYcoWZzlU0PczmpGloM5FiQCIcRjyA91tjXAmz1c9gUYyie1yKqp0F3qr5qWWB8bWutcionV3pZpLXUmUgxdaeDE1sIvgctc2bdsU7bm9sh+ZvFDnRQJ6yEAQFh3GNLx9mPEF3UGUpU77MxHt9DRqV0nF2ju8rjflKWWmzLNicCKsTeEBIpHSETpu7ysn5SmmnzTdicCOsTcWbdU4OSXN8DVI1mbaU29vtc/wCd6lZKOLkEAQHRNUeC0rsIfhCnYM23Yh5PdPtkvzO4mWW04QgCAIAgCAIAgCAIAgCAIAgCAIAgCAxdaeDE1sIvgctc2bdsU7bm9sh+ZvFDnRQJ6yEAQFh3GNLx9mPEF3UGUpU77MxHt9DRqV0nF2ju8rjflKWWmzLNicCKsTeEBIpHSETpu7ysn5SmmnzTdicCOsTcWbdU4OSXN8DVI1mbaU29vtc/53qVko4uQQBAdE1R4LSuwh+EKdgzbdiHk90+2S/M7iZZbThCAIAgCAIAgNcrnWtlWZMOIv4r/wBhltnOTyN71onnSJPElrk3KfXyWdTU619E8SoqTrnO0k8mNHe0H6sM3gHVl6ySop9TI7rUvlPcaigT9MaL4r0r5nnR9bZ2j3h0vMRMnE91+D/J1q+NqJG9SmU9yaOZLHRp9OjgWvUeubayQzLzADI7BaWg5HDlbx844lJ09SkvQvWUe7FxnUK4bVtYvf3p4L7m2rqIMIAgCAIAgCAxdaeDE1sIvgctc2bdsU7bm9sh+ZvFDnRQJ6yEAQFh3GNLx9mPEF3UGUpU77MxHt9DRqV0nF2ju8rjflKWWmzLNicCKsTeEBIpHSETpu7ysn5SmmnzTdicCOsTcWbdU4OSXN8DVI1mbaU29vtc/wCd6lZKOLkEAQHRNUeC0rsIfhCnYM23Yh5PdPtkvzO4mWW04Sm6/Vjm5CtseWk48RjG3ljWvsAtYwn8Sompme2VURT0C4tzqWahjfJGiqtvT9VLgljfS7S7jaO5SqdRQpEseqHovpgYCvc0+SqnHmZRxY9obY5psI9Zo7loqHK2NVQk7jRMlrY2PS1Ft6PopqlymmpilKQjMpGK+IGsBAc62w2rmo5HvcuEpOXy0VPTxMWJiNtVeospSBUCirp0y6YrjFZEzQw1reawO7yVDVblWVT0u96JrKBip32qu+z0NVXMTYQGXqjNukqzS8aFn9I1v8nG9P4FbYHK2RFQ4LqRNlo5Gu0Ku7pOiFOnlBot1elI1FyEF9HRHwy57gSx1losXFWPcxqYK2FlvapYaiV6StR1iJ1mXuezkSfqnCmZ17nvcX2ucbSbHuA/BbaZyuiRVOC7kMcNa9kaWIlnR9ENjXQRIQFLwKyTbq7NkzMRfR4WGXt/kvfSWWc1mRRCTSctZb0W+p6E+5tIlzlk5NMLAtts78G20uhS556YutPBia2EXwOWubNu2Kdtze2Q/M3ihzooE9ZCAICw7jGl4+zHiC7qDKUqd9mYj2+ho1K6Ti7R3eVxvylLLTZlmxOBFWJvCAkUjpCJ03d5WT8pTTT5puxOBHWJuLNuqcHJLm+BqkazNtKbe32uf871KyUcXIIAgOiqqNLKsyzHggiDDtBH8IU7Dm27EPJrpKi1kqprO4mVW04ih7pfDaY/o/xsULV55fzuPTb3/wBuj+v+yl5yn7qzojuUynUeay5a7VPVfTA1q6PwLmOZvjaueqzSkvcH9wj+vBTS7i+k5jZt71yUGUpYr7MzHtXgWypMoxQd0XhpMdJvgaoSqzqnp9wv2+P68VNcWglwgJ9XtPy+2h+ILOLLTahy13ZpPldwU6QU+eRlc3aNGS+0d3Lgr8lC23p56TYnEzlzDgVB54njct1JmkI2+L9wf/bwQ2pdJCBAUFLf8hN/70f5VCJn/r6nqEn7Wv8A4/8A1L9U2eXmNrMwxKtzLIYJJgRQABaSbx1gA5VrlzbtinZc9UbVxKvVhN4oc5Zs6gT1kIfQgLDuMaXj7MeILuoMpSp32ZiPb6GjUrpOLtHd5XG/KUstNmWbE4EVYm8ICRSOkInTd3lZPylNNPmm7E4EdYm4s26pwckub4GqRrM20pt7fa5/zvUrJRxcggLKuXVThTsH6bnvXvXEMhkZARZ6x5TyDN+UhRwNcmG4p98d1pYnYrH0Wp0r32L3Jo8S1VJFJCAqKvVUpyk61RpyRglzHXl670jRbYxoOQm3OCouop5HSKqJ0F7uNdejgomRyPscltqWLpVdBbMu28l2tdnAHcpNOoo8i2uVUPRfTA8ZqVZOS5l5tjXsdna5toNmUWg+8Wr4rUclimccr4nI9i2KnenQp4SNEwKOeXyEGHDJFhLIQbaPfYsWxtbkpYbZqueZESV6us0raTVmc5Qd0XhpMdJvgaoSqzqnp9wv2+P68VNcWglwgJ9XtPy+2h+ILOLLTahy13ZpPldwU6QU+eRkWfo2DSLQ2fhsiBuUB7A6zmtWLmNdlJaboamaBVWJytt0LYekpKMkpcS8mxrGDM1rbALcpyD3r61qNSxDGWV8rsORbV0r0qey+msICnoFUJ1tc2z7oB9GJoPvvSN/Z9JfW2W25sqikp5OVwrOi31L8+69GtAsSP8A1YFlli9eDZo0lwqVKCEBXN0mp0J0jEpuSshvZ6z2gZH8VtnE7v8AxXBVU7bFehbLgXZlSRtLJ0ovQmlPdOBUyjC9BAWHcY0vH2Y8QXdQZSlTvszEe30NGpXScXaO7yuN+UpZabMs2JwIqxN4QEikdIROm7vKyflKaafNN2JwI6xNxZt1Tg5Jc3wNUjWZtpTb2+1z/nepWSji5BAXZcl4IjaP/JS9Fmjzq+bty7ENzXWV4IAgCAIAgCAICg7ovDSY6TfA1QlVnVPT7hft8f14qa4tBLhAT6vafl9tD8QWcWWm1DlruzSfK7gp0gp88jCAIAgCAIAgCAwFfuB8z0PzC0VOacSlxe3xbTn9Qh6kEBYdxjS8fZjxBd1BlKVO+zMR7fQ0aldJxdo7vK435SllpsyzYnAirE3hASKR0hE6bu8rJ+Uppp803YnAjrE3Fm3VODklzfA1SNZm2lNvb7XP+d6lZKOLkEBdlyXgiNo/8lL0WaPOr5u3LsQ3NdZXggCAIAgCAIAgPJ0sx7r57GknjLAvliGaSPRLEVT8wSH9hnYCYKaD7y0msu8YJD+wzsBMFNA5aTWXeBKwwbQxnYCYKDlX6ynsvprCAIAgCAIAgCAwFfuB8z0PzC0VOacSlxe3xbTn9Qh6kEBYdxjS8fZjxBd1BlKVO+zMR7fQ0aldJxdo7vK435SllpsyzYnAirE3hASKR0hE6bu8rJ+Uppp803YnAjrE3Fm3VODklzfA1SNZm2lNvb7XP+d6lZKOLkEBstAV3maBo/AZEQr20u9eGSbT7wQuiOpfG3BQh624lNWS8rJbb1dC/YyWNGd5IG6PzLZj0ngcnNei0u3/AGGNGd5IG6PzJj0ngOa9Fpdv+wxozvJA3R+ZMek8BzXotLt/2GNGd5IG6PzJj0ngOa9Fpdv+wxozvJA3R+ZMek8BzXotLt/2GNGd5IG6PzJj0ngOa9Fpdv8AsMaM7yQN0fmTHpPAc16LS7f9hjRneSBuj8yY9J4DmvRaXb/sMaM7yQN0fmTHpPAc16LS7f8AYY0Z3kgbo/MmPSeA5r0Wl2/7DGjO8kDdH5kx6TwHNei0u3/YY0Z3kgbo/MmPSeA5r0Wl2/7DGjO8kDdH5kx6TwHNei0u3/YY0Z3kgbo/MmPSeA5r0Wl2/wCwxozvJA3R+ZMek8BzXotLt/2GNGd5IG6PzJj0ngOa9Fpdv+wxozvJA3R+ZMek8BzXotLt/wBhjRneSBuj8yY9J4DmvRaXb/sMaM7yQN0fmTHpPAc16LS7f9hjRneSBuj8yY9J4DmvRaXb/sRKVugzdK0c+RmRCvYgsN7DIPLkNqwfVyParVN1Ne/S08rZWKtqeP2NTXMToQFh3GNLx9mPEF3UGUpU77MxHt9DRqV0nF2ju8rjflKWWmzLNicCKsTeEBIpHSETpu7yvr8pTTT5puxOBHXw3Fm3U8tWpIjk+BqkKzNtKbe52uf871KyUeXIIAgCAIAgCAIAgCAIAgCAIAgCAIAgCAIAgCAIAgCAICxLjGlo5/6Y8S7qDKUqd9mYj2+holKG2k4pGsd3lcb8pSy02ZZsTgRlibwgMtW2TMhWWYl3cURxGTicb4fgVtmbgyKhwXMmSakjemhPLoUxK1HeWjRLG14qIKKvgJiWsvbTnstDTy2FpvSeXKpFlk8OD3oUqpV1yrpLPZ/039f16/qi9KeHQVtPyMSjpgy88xzHDOHNs/8Ao96j3NVq2Khb4Z45mI+N1qeBHXw3BAEAQBAEAQBAEAQBAEAQBAEAQBAEAQBAEAQBAEB6S8B0zFEGWa5zjma1tpP8gvqIqrYhg+RsbcJ62J49BaNFSn6AVQizs/YJmYFjWW5jYb1vvstLnWc3EFIsbi8Sud1qUupm/rFcyKLNs614r9bLEKqJtNpUaXbqP1rS5163KTmAQKqIlqlgYson2wu7ElKrzmj1SddfoAl7aclxksDItgzfZcfD2VnXRf8Aen1Oe9evSxaV6+LfVPXeVgo4uZKo2kYtFzYm5B5Y9uYjuIzEe5ZMe5i2tNFRTxVDFjlS1FN8lrp4jQRDpmUZE/iDh4XA967UrbU/W20rMl7CtdbTzK380oqcD7xgyPs9vZZ5L7jceoY83634hfP3GMGR9nt7LPJMbj1BzfrfiF8/cYwZH2e3ss8kxuPUHN+t+IXz9xjBkfZ7eyzyTG49Qc3634hfP3GMGR9nt7LPJMbj1BzfrfiF8/cYwZH2e3ss8kxuPUHN+t+IXz9xjBkfZ7eyzyTG49Qc3634hfP3GMGR9nt7LPJMbj1BzfrfiF8/cYwZH2e3ss8kxuPUHN+t+IXz9xjBkfZ7eyzyTG49Qc3634hfP3GMGR9nt7LPJMbj1BzfrfiF8/cYwZH2e3ss8kxuPUHN+t+IXz9xjBkfZ7eyzyTG49Qc3634hfP3GMGR9nt7LPJMbj1BzfrfiF8/cYwZH2e3ss8kxuPUHN+t+IXz9xjBkfZ7eyzyTG49Qc3634hfP3GMGR9nt7LPJMbj1BzfrfiF8/cYwZH2e3ss8kxuPUHN+t+IXz9xjBkfZ7eyzyTG49Qc3634hfP3GMGR9nt7LPJMbj1BzfrfiF8/cYwZH2e3ss8kxuPUHN+t+IXz9xjBkfZ7eyzyTG49Qc3634hfP3GMGR9nt7LPJMbj1BzfrfiF8/cYwZH2e3ss8kxuPUHN+t+IXz9z8iXTYcsyyiZNjCeMuA/Boy9a+LWomS0NvZkev/XnVU/O9V9DR6bpqNTs3hNJPLjxDMGjkA4guOSR0i2uLJR0UNIzAiSziu1THrA6zbbmtAGmKeExFH6qAQ5xszu+q3ry8wXVSRYb7e5CBu/XpTUysRf1P6E2d6l5KYPNzymZds1Lul5loc14Ic0jIQV8VEVLFM45HRuR7FsVOopSu1SIlAxjMyYc+XOZwFpZ7ne7+LMoiopljW1Oo9FuRduOsajJFsk0adnsaguUnggCAIAgCAIAgCAIAgCAIAgCAIAgCAIAgCAIAgCAIAgCAIDNVaqzHrFNeik22MB9eIR6rR+Z9y2xQukWxCOuhdOCiZhSL09yd6/bxL0oChodBUa2RkhkGdxzudxk+9TMcaRtwUPNa2skq5Vlk/8AiaDIrYcgQH4RfCxyBFsNLrPUWTmIDpuGww3DL+qdeg/0kEdQC5JqWNUtssLDc67tYxyRq7CTx6fPrKamoYgzDobcwNmVRKpYp6DG5XMRVPJfDYEAQBAEAQBAEAQBAEAQBAEAQBAEAQBAEAQBAEAQBAWlUipEpPSTZ2dD3k/VL7G9QAP4qRp6ZjkwlKVde7dVFIsUaoiabOnzLIlpdkpAECVa1jW5mtbYB/IKQRERLEKjJI+Ryuetqr3qeq+mAQ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data:image/jpeg;base64,/9j/4AAQSkZJRgABAQAAAQABAAD/2wCEAAkGBxMHBhUIBxQUFhUTGBwaFxUUDSUaHxwbHiIcHBsfIBgcKCggIBsoHB0eITEkMSkrLi4wHh8zODMsNygtLi0BCgoKDg0OGxAQGzcmICQ3Ly0tMjc3NywsLC8sNzAsLDQ0LCw3LSwsLCwsLywsLC0sLCwsLCwtLCwsLCwsLCwsLP/AABEIAMQBAQMBEQACEQEDEQH/xAAcAAEAAgMBAQEAAAAAAAAAAAAABAcFBggDAgH/xABMEAABAgIDCgoGBgoBBQEAAAABAAIDBAUGEQcSFBchMTVTc5M2QVFxcpGSsbLREyJVYcLSFUJSVKHBFiMyNGKBgpSz4jdjdKLw8TP/xAAbAQEAAgMBAQAAAAAAAAAAAAAABQYCAwQHAf/EAEARAAEDAQELCgUDBAEFAAAAAAABAgMEEQUGEhQyM1FScZGxExYhMTRBYaHB0VRygeHwIjVTFYKismIjQnPC8f/aAAwDAQACEQMRAD8AvFAYSs1Z4FXJe/nTa537MNuVx8h71plnbEnSSNz7mT1rrI06E61XqT7+BVlM3R5ykHlsqRBZxBgtP83H8rFGyVkjuroLrSXuUcKWvTDXx6t3vaa3GpeYjm2PGiu54xP5rnWR69akuykp2dDWIn0Q8sPi6yJvSmG7SZ4vFqpuQYfF1kTelMN2kYvFqpuQYfF1kTelMN2kYvFqpuQYfF1kTelMN2kYvFqpuQYfF1kTelMN2kYvFqpuQYfF1kTelMN2kYvFqpuQYfF1kTelMN2kYvFqpuQYfF1kTelMN2kYvFqpuQYfF1kTelMN2kYvFqpuQYfF1kTelMN2kYvFqpuQYfF1kTelMN2kYvFqpuQYfF1kTelMN2kYvFqpuQYfF1kTelMN2kYvFqpuQYfF1kTelMN2kYvFqpuQYfF1kTelMN2kYvFqpuQYfF1kTelMN2kYvFqpuQYfF1kTelMN2kYvFqpuQYfF1kTelMN2kYvFqpuQYfF1kTelMN2kYvFqpuQYfF1kTelMN2kYvFqpuQYfF1kTelMN2kYvFqpuQYfF1kTelMN2kYvFqpuQYfF1kTelMN2kYvFqpuQYfF1kTelMN2kYvFqpuQ+odJxobr6HFig8ojEfmmG7SfFpoXJYrE3IZyiq9z1GuFkUxGj6sUX34/tfitzKqRvfaRtTcGinTIwV0p0fbyLNqnXqBT7hLRf1Ub7Djkd0XcfNnUhDVNk6OpSnXTuFPR/rT9TNOjahti6iDCAwlbqwNq5RBnImVx9WG3ld5DOVpnlSJtpI3Mue6tnSNOhOtV0J76Cg6QnolJTjpudcXPebST/7mUI5yuW1T0+CCOCNI40sRCOvhuPqHDdFdewgSeQC1ES3qMXORqWuWw9sBi6uJuyvuC7Qa+Xi1k3jAYuribspgu0Dl4tZN4wGLq4m7KYLtA5eLWTeMBi6uJuymC7QOXi1k3jAYuribspgu0Dl4tZN4wGLq4m7KYLtA5eLWTeMBi6uJuymC7QOXi1k3jAYuribspgu0Dl4tZN4wGLq4m7KYLtA5eLWTeMBi6uJuymC7QOXi1k3jAYuribspgu0Dl4tZN4wGLq4m7KYLtA5eLWTeMBi6uJuymC7QOXi1k3jAYuribspgu0Dl4tZN4wGLq4m7KYLtA5eLWTeMBi6uJuymC7QOXi1k3jAYuribspgu0Dl4tZN4wGLq4m7KYLtA5eLWTeMBi6uJuymC7QOXi1k3jAYuribspgu0Dl4tZN4wGLq4m7KYLtA5eLWTeMBi6uJuymC7QOXi1k3jAYuribspgu0Dl4tZN4wGLq4m7KYLtA5eLWTeeUWC6CbIzXNt+02zvXxUVOsza9rslbT4QzP1rix1802EZiCh8VEVLFLpub1sNOyZkZ8/roQz/bbmt6QzHnBUvSz8omC7rQ88u/clKSTlYsh3kujZoN1XWV0pG6nSpn6zGWafUgC9A/iOVx7h/JQ9ZJhSWaD0a9ukSGkR69b+n6dSe/1NOXKWA3SolUmUrBdS1NG9lodv1rL4jPaeJoXXTU6PTDf1IV27N1307kp6dLZHfWy31Uy83dKhUccFq7LNENuQOd6ttnHeji5zatrqxreiNvQcEV7Us366uVcJfr5r6EXGvMamD1u81jj79Bv5qU+uvkMa8xqYPW7zTH36BzUp9dfIY15jUwet3mmPv0DmpT66+QxrzGpg9bvNMffoHNSn118hjXmNTB63eaY+/QOalPrr5DGvMamD1u80x9+gc1KfXXyGNeY1MHrd5pj79A5qU+uvkMa8xqYPW7zTH36BzUp9dfIY15jUwet3mmPv0DmpT66+QxrzGpg9bvNMffoHNSn118hjXmNTB63eaY+/QOalPrr5DGvMamD1u80x9+gc1KfXXyGNeY1MHrd5pj79A5qU+uvkMa8xqYPW7zTH36BzUp9dfIY15jUwet3mmPv0DmpT66+QxrzGpg9bvNMffoHNSn118hjXmNTB63eaY+/QOalPrr5DGvMamD1u80x9+gc1KfXXyGNeY1MHrd5pj79A5qU+uvkMa8xqYPW7zTH36BzUp9dfIY15jUwet3mmPv0DmpT66+QxrzGpg9bvNMffoHNSn118hjXmNTB63eaY+/QOalPrr5DGvMamD1u80x9+gc1KfXXyJEtdSwg+hpmWY6Gc94bf/F2Q9YX1K63oe3oNUl62B+qnlVHePunsRa41VgRaJFYqsG2Ecr2DMBygZxYc7eJYzwNVvKR9RuuVdWds+J1mV3Lp26be5e80BcRaTJVcpQ0NTcKfhn9hwvve05HDqtWcT8B6OOOvpUqqd8S96dG3u8zoP6Qh/aHWp3DQ8rxeTQc703F9PTMaMfrRXnrcVAyLa9VPV6RmBTsboROBCWJ0lnV8JomoMpRktka+9vrOOwXx63G3+Skan9ELWoU241lRdOad/Wltnh02cEsKxUcXIIAgCAIAgCAIAgCAIAgCAIAgCAIAgCAIAgCAIAgCAICyLkEYzLJqio2WG9gN6c2W1rusEdS76FbcJi9RUL6GIxYqhvQ5Fs9U3FeTcLB5p8H7LiOo2Lhcli2FrifhsR2lEU8l8NhK+kov23dayw3aTRi0WqfNI6QidN3eUflKfafNN2JwI6xNxZt1Tg5Jc3wNUjWZtpTb2+1z/nepWSji5BAZOiqvTNMQTGo2E57WmwkEZDn4ytjIXvS1qHFU3QpqZyNmfYq9JO/QekPuz+03zWeLS6pzf1yg/lTz9jEStHRZukPo+XYXRSSLwHLaLbRycRWpGOV2CnWd8lTFHFyz1sb127eoy/6D0h92f2m+a24tLqnB/XKD+VPP2INK1fmaHhCLSUJzA42AkjKc/EVg+J7Etch0010KapcrYX2qhKlqnT01LtmIEu8te0Oab4ZQRaDn5FklPIqWohpkuxRRuVjpERU6F6+tD7dUmfY0udLPsGU+s3zX3FpdBil26BVsSRPP2NfWglQgCAIAgCAIAgMxR9VpykpQTcjAc9jrbHAjLYSDnPKCtrYJHJaiEfPdWkgescj0RU7unae0apk9AgmLFl3hrQSTfDIBlPGvq00qJbYa23ZoXORrZEtXo7/AGINE0JMUyXCjIZiXll9YRkttszn3FYMjc/JQ6amtgpbOWdZb1fQyP6D0h92f2m+a2YtLqnJ/XKD+VPP2MPO0fFkJ4yM2wtiCwFpPKARmyZiFqcxWrgr1nfDURzR8rGtrdOwzH6D0h92f2m+a24tLqnB/XKD+VPP2IVK1dmqIlxHpKE5jSb0EkZ7CbMh5AVg+F7Etch0U10aapdgQvtXr+hi1rO4ICw7jGl4+zHiC7qDKUqd9mYj2+ho1K6Ti7R3eVxvylLLTZlmxOBFWJvCAkUjpCJ03d5WT8pTTT5puxOBHWJuLNuqcHJLm+BqkazNtKbe32uf871KyUcXIIC3bjOhI21+FqlKDIXaUO+ztDPl9VLCXcVUpGqP/JrdtG7oih4O0fVT0a6f7Qvyt4oXcpg85K8uz6HgbU+Erhr8lC13p5+TZ6m31V4MSuwheBq6oc23YhA3S7ZL8zuKk6c/c39E9yzd1Kc0WcbtQ5mVePYggCAIAgCAIAgL2uY8CYHPE8b1M0mZT6nmd8P7hJ/b/qhm6d0JH2T/AAlbpMhdhHUfaI/mTiV1cU//AGmuaH8a4KDrd9C2X25MX93oWmpIpRRt0D/kOL0oXghqHqc+v09D0i4n7WzY7i4vJTB5uaFdk4Nwtu3wRFxV2bTaWe9Ttb/lXihTqii/hAWHcY0vH2Y8QXdQZSlTvszEe30NGpXScXaO7yuN+UpZabMs2JwIqxN4QEikdIROm7vKyflKaafNN2JwI6xNxZt1Tg5Jc3wNUjWZtpTb2+1z/nepWSji5BAW7cZ0JG2vwtUpQZC7Sh32doZ8vqpYS7iqmDk6oyclSf0lLQrIoJdfemccrrbchNnGeJaW08bXYSJ0klLdeslh5B77W9CWWJ3dXdaZxbiNMdTVBwKcgtg0oy/a02gekc2w5vqkLXJE2RLHIddJXT0jldC6xV6OpF42kyUl2ycq2WlxYyG0NaLbbABYBacuZZtRESxDnkkdI9Xv61W1dqn5Ofub+ie5HdSn2LON2oczKvHsQQBAEAQBAEAQF7XMeBMDnieN6maTMp9TzO+H9wk/t/1Q2WYgtmIDoEYWteC0i2y0HIcoy5l0KlqWKQ7HqxyOb1p0p9DHUJV2WoJzjRUO8v7L79Y51tltn7RPKVrjhZHkoddXdGpq7OXdbZ1dCJ17EQyq2nEYKkaoSdJUgaQnYN9EdYS70zx+yABkDgMwHEtLqeNzsJU6SSguvWQRJDG+xqW9Fid/SvWlpnVuI00K7JwbhbdvgiLirs2m0s96na3/ACrxQp1RRfwgLDuMaXj7MeILuoMpSp32ZiPb6GjUrpOLtHd5XG/KUstNmWbE4EVYm8ICRSOkInTd3lZPylNNPmm7E4EdYm4s26pwckub4GqRrM20pt7fa5/zvUrJRxcggN4ubVtZQMV0hPiyHFcD6QfVdkGX+Hu7uykqEj/S7qUrd37kPq2pLFlNTq0p19HjxLlhvERgiQyCCLQQchClkW08+c1WrYvWfSHwIAgCA0WvVe4dEsdR1G2PjEEOOdrOI28rvdxcfIuOoqkZ+lvWWW41wn1CpNL0M7tK/bx3FS0QwRKVhMiAEGIwEHjBcLQotmUheqpVbA9U67F4F+forJfdYG4Cm+Qj1UPL/wCq1v8AK7epqd0yg5aj6sGPIwITHekaL5kIA2ZeMLlq4mNjtRCcvfrqmaswZJFVLF6FU8LlVCy9JVeiRp+DDiOEZwDnwwTZewzZaeK0nrXyjjY5iq5O823yVtRBVNbE9WpgovQtnep7XTqDlqPqz6eRgQmO9I0XzIYBssdktC+1cTGx2ohrverqmarwZHqqWL1rsPG5VQsvSVXnxp+DDiOEZwDnwwTZewzZaeK0nrXyjjY5iq5O82XyVtRBVNbE9WpgovQtnepuf6KyX3WBuAuvkI9VCvf1Wt/ldvUpOu0uyUrVHgSrQ1rXZGtFgGQZgoioREkVEPRbkSPkoo3vW1VTr+pvdy+tkFlHMoKbN49pdeOJyPvnF1lvE602Wca7KSduCjFKzfFcmZZXVTOlFstTvSxLN3QWSpAqIQBAEB+E2C0oCpbqdaYNKMbRMh6/o33zogOS0AiwcufKVF1k7X/oaXq9y5c1Oq1EvRhJYid/ctq6OortcJbAgLDuMaXj7MeILuoMpSp32ZiPb6GjUrpOLtHd5XG/KUstNmWbE4EVYm8ICRSOkInTd3lZPylNNPmm7E4EdYm4s26pwckub4GqRrM20pt7fa5/zvUrJRxcggCA6JqjwWldhD8IU7Bm27EPJ7p9sl+Z3Eyy2nCYmdrLKSE0ZWcjw2PbZa1zsotAI/AhanTRtWxVO6G5tXMxHxxqqL3mVa6+bfNzFbTiVLFsUxtZohhVbmYkIkFsGIQQbCCGmwg8q1zLZG7Yp13PajquJFS1Fc3ihzmTabSoE9ZJlC6Yg7VniCyjykNFXmH7F4HSasB5CYms1BNrDRmATDnNF8HWtAtyW8q1SxJI3BU7rn1zqKblWpatlnT4nxVWrzKtUe6TlnueHPL7XAW2kNFmTopDCkTbEMrpXQfXSpI9ERUSzo2qvqfVZ6BbWKjcBmHOaL4OtaBbkt5edJokkbgqY3Or3UU3KtS1bLOk+aq1eZVqj3SUs9zw55fa4C20hosydFIYUibYhldK6D66VJHoiKiWdG1V9TMraR5QFf8AhjM9P8goSpzrj1G4nYItnqpr60EqdEVRiGLVeWiRSSTCZaSbScnKp2BbY27Dyi6jUbWSoiWJhKZdbTgMNArXJTEZsGBMQy55DWgOyknIB1rUk8arYikg+5VYxqudGqInSv0MytpHmLrTwYmthF8Dlrmzbtinbc3tkXzN4oc6KBPWQgCAsO4xpePsx4gu6gylKnfZmI9voaNSuk4u0d3lcb8pSy02ZZsTgRVibwgJFI6QidN3eVk/KU00+absTgR1ibizbqnByS5vgapGszbSm3t9rn/O9SslHFyCAIDomqPBaV2EPwhTsGbbsQ8nun2yX5ncTLLacJQ90vhtMf0f42KFq88v53Hpt7/7dH9f9lLzlP3VnRHcplOo81ly12qY+tfBea2EXwOWE2bdsU6rm9si+ZvFDnVQJ6ySqKiCFSkKJENgbEYSTxAEWrJi2OQ0VLVdC9qdaovA6ShRWxoQiwSHNcLQQbQQcxB5FPotvSh5E5qtVWuSxUPtfTEIAgCA8ZuZZJyzpmacGsaLS4nIAvjnI1LVM4onyvRjEtVeo56rRSLaWrBGnpYENiOtFoy2WAfkoKZ6PerkPVbnU7qelZE/rROkxa1ncdDVM4KS2yZ3Kdgzbdh5TdXtsvzKZh2ZbSPQ50qvwlldvC8bVAw5xu1D1m6PZJfldwU6MU8eTGLrTwYmthF8Dlrmzbtinbc3tkPzN4oc6KBPWQgCAsO4xpePsx4gu6gylKnfZmI9voaNSuk4u0d3lcb8pSy02ZZsTgRVibwgJFI6QidN3eVk/KU00+absTgR1ibizbqnByS5vgapGszbSm3t9rn/ADvUrJRxcggCA6JqjwWldhD8IU7Bm27EPJ7p9sl+Z3Eyy2nCUPdL4bTH9H+NihavPL+dx6be/wDt0f1/2UvOU/dWdEdymU6jzWXLXapj618F5rYRfA5YTZt2xTqub2yL5m8UOdVAnrIQG+XK6ejQacZQxdfQot96rvqkNc61vJbZmzLto5XI9GdylYvkoIXU7qmyx7bOnTaqJ07y41KlACAIAgKeutUxFi019FX1kJga69HG4i208tnEoqtkcr8DuL9exRxNp8Ys/UtqW6ETQaCuItAQHQ1TOCktsmdynYM23YeU3V7bL8ymYdmW0j0OdKr8JZXbwvG1QMOcbtQ9Zuj2SX5XcFOjFPHkxi608GJrYRfA5a5s27Yp23N7ZD8zeKHOigT1kIAgLDuMaXj7MeILuoMpSp32ZiPb6GjUrpOLtHd5XG/KUstNmWbE4EVYm8ICRSOkInTd3lZPylNNPmm7E4EdYm4s26pwckub4GqRrM20pt7fa5/zvUrJRxcggCA6JqjwWldhD8IU7Bm27EPJ7p9sl+Z3Eyy2nCVrW659M03WGLSMrEghsS9sD3uByNa3LY0jOFHz0j3vVyKhb7l3wU9LSshe1yqlvVZZ0qq6fEseAz0cFrDxABd6dRUnra5VI9LSf0jRcWSBvfSw3MvrLbL4EW2cedfHtwmq3SbaabkZmS2W4Kou5bSuMUZ+9j+1/wB1H4h/y8i287k/h/y+wxRn72P7X/dMQ/5eQ53J/D/l9jK1YudGgqch0mZgP9Hferg97bfNc3PfHltzLbDR8m9HWnFdG+JKumdBydltnTbb1Ki6E0G+rtKwEAQBAaLWu58aw0y6kRMBl8Gi99BfZhZnvh3LjmpOUfhWllubfAlHTpDydtlvTbZ1/RTD4oz97H9r/utOIf8ALyO/ncn8P+X2GKM/ex/a/wC6Yh/y8hzuT+H/AC+xYtCyP0ZRMKQLr70TA2+vbLbMltmWxd8bcFqN0FTq5+XnfLZZhKq2bSYcoWZzlU0PczmpGloM5FiQCIcRjyA91tjXAmz1c9gUYyie1yKqp0F3qr5qWWB8bWutcionV3pZpLXUmUgxdaeDE1sIvgctc2bdsU7bm9sh+ZvFDnRQJ6yEAQFh3GNLx9mPEF3UGUpU77MxHt9DRqV0nF2ju8rjflKWWmzLNicCKsTeEBIpHSETpu7ysn5SmmnzTdicCOsTcWbdU4OSXN8DVI1mbaU29vtc/wCd6lZKOLkEAQHRNUeC0rsIfhCnYM23Yh5PdPtkvzO4mWW04QgCAIAgCAIAgCAIAgCAIAgCAIAgCAxdaeDE1sIvgctc2bdsU7bm9sh+ZvFDnRQJ6yEAQFh3GNLx9mPEF3UGUpU77MxHt9DRqV0nF2ju8rjflKWWmzLNicCKsTeEBIpHSETpu7ysn5SmmnzTdicCOsTcWbdU4OSXN8DVI1mbaU29vtc/53qVko4uQQBAdE1R4LSuwh+EKdgzbdiHk90+2S/M7iZZbThCAIAgCAIAgNcrnWtlWZMOIv4r/wBhltnOTyN71onnSJPElrk3KfXyWdTU619E8SoqTrnO0k8mNHe0H6sM3gHVl6ySop9TI7rUvlPcaigT9MaL4r0r5nnR9bZ2j3h0vMRMnE91+D/J1q+NqJG9SmU9yaOZLHRp9OjgWvUeubayQzLzADI7BaWg5HDlbx844lJ09SkvQvWUe7FxnUK4bVtYvf3p4L7m2rqIMIAgCAIAgCAxdaeDE1sIvgctc2bdsU7bm9sh+ZvFDnRQJ6yEAQFh3GNLx9mPEF3UGUpU77MxHt9DRqV0nF2ju8rjflKWWmzLNicCKsTeEBIpHSETpu7ysn5SmmnzTdicCOsTcWbdU4OSXN8DVI1mbaU29vtc/wCd6lZKOLkEAQHRNUeC0rsIfhCnYM23Yh5PdPtkvzO4mWW04Sm6/Vjm5CtseWk48RjG3ljWvsAtYwn8Sompme2VURT0C4tzqWahjfJGiqtvT9VLgljfS7S7jaO5SqdRQpEseqHovpgYCvc0+SqnHmZRxY9obY5psI9Zo7loqHK2NVQk7jRMlrY2PS1Ft6PopqlymmpilKQjMpGK+IGsBAc62w2rmo5HvcuEpOXy0VPTxMWJiNtVeospSBUCirp0y6YrjFZEzQw1reawO7yVDVblWVT0u96JrKBip32qu+z0NVXMTYQGXqjNukqzS8aFn9I1v8nG9P4FbYHK2RFQ4LqRNlo5Gu0Ku7pOiFOnlBot1elI1FyEF9HRHwy57gSx1losXFWPcxqYK2FlvapYaiV6StR1iJ1mXuezkSfqnCmZ17nvcX2ucbSbHuA/BbaZyuiRVOC7kMcNa9kaWIlnR9ENjXQRIQFLwKyTbq7NkzMRfR4WGXt/kvfSWWc1mRRCTSctZb0W+p6E+5tIlzlk5NMLAtts78G20uhS556YutPBia2EXwOWubNu2Kdtze2Q/M3ihzooE9ZCAICw7jGl4+zHiC7qDKUqd9mYj2+ho1K6Ti7R3eVxvylLLTZlmxOBFWJvCAkUjpCJ03d5WT8pTTT5puxOBHWJuLNuqcHJLm+BqkazNtKbe32uf871KyUcXIIAgOiqqNLKsyzHggiDDtBH8IU7Dm27EPJrpKi1kqprO4mVW04ih7pfDaY/o/xsULV55fzuPTb3/wBuj+v+yl5yn7qzojuUynUeay5a7VPVfTA1q6PwLmOZvjaueqzSkvcH9wj+vBTS7i+k5jZt71yUGUpYr7MzHtXgWypMoxQd0XhpMdJvgaoSqzqnp9wv2+P68VNcWglwgJ9XtPy+2h+ILOLLTahy13ZpPldwU6QU+eRlc3aNGS+0d3Lgr8lC23p56TYnEzlzDgVB54njct1JmkI2+L9wf/bwQ2pdJCBAUFLf8hN/70f5VCJn/r6nqEn7Wv8A4/8A1L9U2eXmNrMwxKtzLIYJJgRQABaSbx1gA5VrlzbtinZc9UbVxKvVhN4oc5Zs6gT1kIfQgLDuMaXj7MeILuoMpSp32ZiPb6GjUrpOLtHd5XG/KUstNmWbE4EVYm8ICRSOkInTd3lZPylNNPmm7E4EdYm4s26pwckub4GqRrM20pt7fa5/zvUrJRxcggLKuXVThTsH6bnvXvXEMhkZARZ6x5TyDN+UhRwNcmG4p98d1pYnYrH0Wp0r32L3Jo8S1VJFJCAqKvVUpyk61RpyRglzHXl670jRbYxoOQm3OCouop5HSKqJ0F7uNdejgomRyPscltqWLpVdBbMu28l2tdnAHcpNOoo8i2uVUPRfTA8ZqVZOS5l5tjXsdna5toNmUWg+8Wr4rUclimccr4nI9i2KnenQp4SNEwKOeXyEGHDJFhLIQbaPfYsWxtbkpYbZqueZESV6us0raTVmc5Qd0XhpMdJvgaoSqzqnp9wv2+P68VNcWglwgJ9XtPy+2h+ILOLLTahy13ZpPldwU6QU+eRkWfo2DSLQ2fhsiBuUB7A6zmtWLmNdlJaboamaBVWJytt0LYekpKMkpcS8mxrGDM1rbALcpyD3r61qNSxDGWV8rsORbV0r0qey+msICnoFUJ1tc2z7oB9GJoPvvSN/Z9JfW2W25sqikp5OVwrOi31L8+69GtAsSP8A1YFlli9eDZo0lwqVKCEBXN0mp0J0jEpuSshvZ6z2gZH8VtnE7v8AxXBVU7bFehbLgXZlSRtLJ0ovQmlPdOBUyjC9BAWHcY0vH2Y8QXdQZSlTvszEe30NGpXScXaO7yuN+UpZabMs2JwIqxN4QEikdIROm7vKyflKaafNN2JwI6xNxZt1Tg5Jc3wNUjWZtpTb2+1z/nepWSji5BAXZcl4IjaP/JS9Fmjzq+bty7ENzXWV4IAgCAIAgCAICg7ovDSY6TfA1QlVnVPT7hft8f14qa4tBLhAT6vafl9tD8QWcWWm1DlruzSfK7gp0gp88jCAIAgCAIAgCAwFfuB8z0PzC0VOacSlxe3xbTn9Qh6kEBYdxjS8fZjxBd1BlKVO+zMR7fQ0aldJxdo7vK435SllpsyzYnAirE3hASKR0hE6bu8rJ+Uppp803YnAjrE3Fm3VODklzfA1SNZm2lNvb7XP+d6lZKOLkEBdlyXgiNo/8lL0WaPOr5u3LsQ3NdZXggCAIAgCAIAgPJ0sx7r57GknjLAvliGaSPRLEVT8wSH9hnYCYKaD7y0msu8YJD+wzsBMFNA5aTWXeBKwwbQxnYCYKDlX6ynsvprCAIAgCAIAgCAwFfuB8z0PzC0VOacSlxe3xbTn9Qh6kEBYdxjS8fZjxBd1BlKVO+zMR7fQ0aldJxdo7vK435SllpsyzYnAirE3hASKR0hE6bu8rJ+Uppp803YnAjrE3Fm3VODklzfA1SNZm2lNvb7XP+d6lZKOLkEBstAV3maBo/AZEQr20u9eGSbT7wQuiOpfG3BQh624lNWS8rJbb1dC/YyWNGd5IG6PzLZj0ngcnNei0u3/AGGNGd5IG6PzJj0ngOa9Fpdv+wxozvJA3R+ZMek8BzXotLt/2GNGd5IG6PzJj0ngOa9Fpdv+wxozvJA3R+ZMek8BzXotLt/2GNGd5IG6PzJj0ngOa9Fpdv8AsMaM7yQN0fmTHpPAc16LS7f9hjRneSBuj8yY9J4DmvRaXb/sMaM7yQN0fmTHpPAc16LS7f8AYY0Z3kgbo/MmPSeA5r0Wl2/7DGjO8kDdH5kx6TwHNei0u3/YY0Z3kgbo/MmPSeA5r0Wl2/7DGjO8kDdH5kx6TwHNei0u3/YY0Z3kgbo/MmPSeA5r0Wl2/wCwxozvJA3R+ZMek8BzXotLt/2GNGd5IG6PzJj0ngOa9Fpdv+wxozvJA3R+ZMek8BzXotLt/wBhjRneSBuj8yY9J4DmvRaXb/sMaM7yQN0fmTHpPAc16LS7f9hjRneSBuj8yY9J4DmvRaXb/sRKVugzdK0c+RmRCvYgsN7DIPLkNqwfVyParVN1Ne/S08rZWKtqeP2NTXMToQFh3GNLx9mPEF3UGUpU77MxHt9DRqV0nF2ju8rjflKWWmzLNicCKsTeEBIpHSETpu7yvr8pTTT5puxOBHXw3Fm3U8tWpIjk+BqkKzNtKbe52uf871KyUeXIIAgCAIAgCAIAgCAIAgCAIAgCAIAgCAIAgCAIAgCAICxLjGlo5/6Y8S7qDKUqd9mYj2+holKG2k4pGsd3lcb8pSy02ZZsTgRlibwgMtW2TMhWWYl3cURxGTicb4fgVtmbgyKhwXMmSakjemhPLoUxK1HeWjRLG14qIKKvgJiWsvbTnstDTy2FpvSeXKpFlk8OD3oUqpV1yrpLPZ/039f16/qi9KeHQVtPyMSjpgy88xzHDOHNs/8Ao96j3NVq2Khb4Z45mI+N1qeBHXw3BAEAQBAEAQBAEAQBAEAQBAEAQBAEAQBAEAQBAEB6S8B0zFEGWa5zjma1tpP8gvqIqrYhg+RsbcJ62J49BaNFSn6AVQizs/YJmYFjWW5jYb1vvstLnWc3EFIsbi8Sud1qUupm/rFcyKLNs614r9bLEKqJtNpUaXbqP1rS5163KTmAQKqIlqlgYson2wu7ElKrzmj1SddfoAl7aclxksDItgzfZcfD2VnXRf8Aen1Oe9evSxaV6+LfVPXeVgo4uZKo2kYtFzYm5B5Y9uYjuIzEe5ZMe5i2tNFRTxVDFjlS1FN8lrp4jQRDpmUZE/iDh4XA967UrbU/W20rMl7CtdbTzK380oqcD7xgyPs9vZZ5L7jceoY83634hfP3GMGR9nt7LPJMbj1BzfrfiF8/cYwZH2e3ss8kxuPUHN+t+IXz9xjBkfZ7eyzyTG49Qc3634hfP3GMGR9nt7LPJMbj1BzfrfiF8/cYwZH2e3ss8kxuPUHN+t+IXz9xjBkfZ7eyzyTG49Qc3634hfP3GMGR9nt7LPJMbj1BzfrfiF8/cYwZH2e3ss8kxuPUHN+t+IXz9xjBkfZ7eyzyTG49Qc3634hfP3GMGR9nt7LPJMbj1BzfrfiF8/cYwZH2e3ss8kxuPUHN+t+IXz9xjBkfZ7eyzyTG49Qc3634hfP3GMGR9nt7LPJMbj1BzfrfiF8/cYwZH2e3ss8kxuPUHN+t+IXz9xjBkfZ7eyzyTG49Qc3634hfP3GMGR9nt7LPJMbj1BzfrfiF8/cYwZH2e3ss8kxuPUHN+t+IXz9xjBkfZ7eyzyTG49Qc3634hfP3GMGR9nt7LPJMbj1BzfrfiF8/cYwZH2e3ss8kxuPUHN+t+IXz9xjBkfZ7eyzyTG49Qc3634hfP3GMGR9nt7LPJMbj1BzfrfiF8/cYwZH2e3ss8kxuPUHN+t+IXz9z8iXTYcsyyiZNjCeMuA/Boy9a+LWomS0NvZkev/XnVU/O9V9DR6bpqNTs3hNJPLjxDMGjkA4guOSR0i2uLJR0UNIzAiSziu1THrA6zbbmtAGmKeExFH6qAQ5xszu+q3ry8wXVSRYb7e5CBu/XpTUysRf1P6E2d6l5KYPNzymZds1Lul5loc14Ic0jIQV8VEVLFM45HRuR7FsVOopSu1SIlAxjMyYc+XOZwFpZ7ne7+LMoiopljW1Oo9FuRduOsajJFsk0adnsaguUnggCAIAgCAIAgCAIAgCAIAgCAIAgCAIAgCAIAgCAIAgCAIDNVaqzHrFNeik22MB9eIR6rR+Z9y2xQukWxCOuhdOCiZhSL09yd6/bxL0oChodBUa2RkhkGdxzudxk+9TMcaRtwUPNa2skq5Vlk/8AiaDIrYcgQH4RfCxyBFsNLrPUWTmIDpuGww3DL+qdeg/0kEdQC5JqWNUtssLDc67tYxyRq7CTx6fPrKamoYgzDobcwNmVRKpYp6DG5XMRVPJfDYEAQBAEAQBAEAQBAEAQBAEAQBAEAQBAEAQBAEAQBAWlUipEpPSTZ2dD3k/VL7G9QAP4qRp6ZjkwlKVde7dVFIsUaoiabOnzLIlpdkpAECVa1jW5mtbYB/IKQRERLEKjJI+Ryuetqr3qeq+mAQ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data:image/jpeg;base64,/9j/4AAQSkZJRgABAQAAAQABAAD/2wCEAAkGBhQSEBUUEBEWFRUWEhkYFBYVGBgVGBgZFxYWFxgZFhgYHyYfFxomGhMVIC8gJScpLiwsFx4xNTAqNSYsLCkBCQoKDgwOGg8PFywkHyQ1LTUsMCo1Mi4uLiw1LTU1KiwsLDQ0KiwpKiwpLjUsLCwpLS0sLCkpMCwpKSwsNSwsKf/AABEIAMIBBAMBIgACEQEDEQH/xAAcAAEAAgMBAQEAAAAAAAAAAAAABgcDBAUCCAH/xABSEAACAQMBBAQGDQgIBAYDAAABAgMABBESBQYhMQcTQVEWImFxkdIUFzI0U1Ryc4GisbKzFSMzQnSCk6EIUmJjksPR4SQ1o8ElQ0SDwtMYJjb/xAAaAQEAAwEBAQAAAAAAAAAAAAAAAQQGBQMC/8QAOREAAQMBAQsKBgIDAAAAAAAAAAECAxEEBRITFSExQVFTcaEUMjNSYYGRscHRIjSiwvDxcrJCQ+H/2gAMAwEAAhEDEQA/ALxpSlAKUry7gAkkAAZJPAADtNAeqVFb/pGtoyQmuXHagGn0sRn6K1PbSh+Al+p61eKzxppL7bm2pyVSNSa0qFe2lD8BL9T1qe2lD8BL9T1qYePWfWLLXs14E1pUK9tKH4CX6nrU9tKH4CX6nrUw8esYstezXgTWlQr20ofgJfqetT20ofgJfqetTDx6xiy17NeBNaVCvbSh+Al+p61PbSh+Al+p61MPHrGLLXs14E1pUK9tKH4CX6nrU9tKH4CX6nrUw8esYstezXgTWlQr20YfgJfqetXZ2Nvjb3J0o5VzyRxpJ83MHzA1LZmOWiKeclgtEbb5zFodylKV6lIUpSgFKUoBSlKAUpSgFKUoBSlKAUpSgFKUoBVcdI28DNJ7GQ4RQDJj9ZjxAPkAIOO8+SrHqlt6D/xs/wA8324qpanKjKJpO5cSFr51c7/FMm887L2BJOrOpRI1OGklbQgPdntPEcu+tnwXHx2z/in1a9bclItLJBwXqncjvYuRk95/1NcIAnlVBb1uShp2YWVFcjqJVdGpaHb8Fx8ds/4p9WnguPjtn/FPq1xmiYc1IzyyCM+ajxMOakecEfbUVb1T6vJNpwQ7PguPjtn/ABT6tPBcfHbP+KfVrjtCwGSrAd5BFeKVbqJwcu04IdvwXHx2z/in1aeC4+O2f8U+rXEpS+bqGDl2nBDt+C4+O2f8U+rTwXHx2z/in1a4le3iYc1I84IpVuoYOXacEOx4Lj47Z/xT6tPBcfHbP+KfVrjmFgMlWx34OPTTqmxnScd+Dj00qnVIvJNpwQ7K7q54C8tCewddz+rXMv8AZ8kEhSVSjjB/0Kkcx5RWtXd21IWsrJm4tiZMnnpR1Cj6AanIqLRMxFZI3tRzqo7JmpoVfQnu4+3zc2+JDmSM6WP9YEeKx8p4jzg1I6rrosb85OP7Cfa1WLXUgcro0VTF3ThbFaXNbm90FKUr2OeKUpQClKUApSlAKUpQClKUApSlAKUpQCqV3n9+z/PN9tXVVK7z+/Z/nm+2qVs5qGiuB0r93qZ9ve97L9nb8Q1h3W9+2/zy1m2973sv2dvxDXGRyCCCQQcgjgQRyIPYapOWj67jQxNv4FbrvvNS3N5N3HuZbd0dVEL6iDnj4yHhj5Fet8N3nvIVjR1UrJqy2ce5Zez5Vbu7t20tpDJIcs0YLHlk99eNjbwJcvKqKwMT6W1Y4nLDhgn+oa6l6x2f/IxiSTxqlP8AVXuqvuaG/K42dIPmx/1EqpCam/SffP10cWr831YfT3sWYZPfwXh5zXU6NrZGtGLIpPXtxIB/Uj76qSNwst6mg7ljl5DYcK5K3y18f0VpmmatbdXdhoHuDOsZEjgpjxsDLntHD3Qpszdhk2hPM6xmJ1IQcyDmP9XGB7lq+EszqIWHXZiRzkRMyVTLnzZE/NBV9kfzqfOL94Vbu9mwmu7cRowU6w2WzjgGHZ56gPSFGFvSFAA6pOAGB+t3VOdxb95bJGkbUwZlyeZCnAye047a9IERHOjUq3Ske6OK1syU9f0bG1NitLYm3DAN1aLqOcZUrny/q1q3GzjBsqSJiCUtnBIzg8GPDPnres94UkuZbdVYPEMsTjSfc8uOf1h2VHOk+9dYoo1bCyFtYHbp0YB8mWzjzVYerUar03HKszZnysgdkRVvuFfIrmu5tX3hZ/KuPxFrh13Nq+8LP5Vx+ItcxuZ271Q2M3Pj/l9rjt9Fn6Wf5CfearGqueiz9LP8hPvNVjV07N0aGPux827u8kFKUqwckUpSgFKUoBSlKAUpSgFKUoBSlKAUpSgFUrvP79n+eb7auqqV3n9+z/PN9tUrZzUNFcDpX7vUz7e972X7O34hri12tve97L9nb8Q1xaoyZ/DyNLZuj73f2UuXdH3jb/NLXE3AP5+++f8A/nNXc3R942/zS11I4VXOlQM88ADPn766rW1Rq6vYxEs14s0dOcvk6pWfSef+LT5hfvyVh6PdrSJdrCr/AJuTVqU8RkIxBHcfFA830YtCS2RjlkUnygH7a/EtEU5VFB7woBrz5OuEv0UtpdRnJeTujrkpWvHMZqwX0xSJ2HNUZhnlkAnj6K0drb0W9sdM0mGP6qgs2O8gcvprbsNoxXEeuJw6nhw+wg8QfIasXyKtEXKcrBPa1JHNW916PEpK92i8zmSV9TNzJ+wDsHkqz+jg/wDAj5x/tqQ+wI/g0/wj/SsscQUYUADuAx9lV4oFY6+VanVtt1G2mFImsvaU0/8ACG7vn/xi8+R/3jrV6VeVv55P8up2sKgkhQCeZwMnzmoJ0q8rfzyf5dRK29icn5nJsM+Gt0bqUolPBtCAV3Nq+8LP5Vx+ItcOu5tX3hZ/KuPxFrntzO3eqGqm58f8vtcdvos/Sz/IT7zVY1Vz0WfpZ/kJ95qsaunZujQx92Pm3d3kgpSlWDkilKUApSlAKUpQClKUApSlAKUpQClKUAqld5/fs/zzfbV1VSu8/v2f55vtqlbOahorgdK/d6mfb3vey/Z2/ENcWu1t73vZfs7fiGtDY9kJriKNiQHkCkjngnjjy1SelXU3eRo4HI2JXLoV39lLa3R942/zS1ztzdqSyy3YlkLBJcIDjxRqkGBgf2R6KkdparHGqRjCqoCjuArjbs7vPbSXDOysJZNS6c8Bqc8c/LFdS9cit7M/gYrCxubMq51pTXzsvA976X8kNm7xMVYMgBGDzcA8wRyNbVjeN7CSVjlvY6uSe1urDHOPLWxtPZkdxGY5QSpIJAJHI5HEceYrxc24jtmRBhVhKqOfAIQOJ58BX0qLfKuih5NfGsTY6fFfZ+zJkqUlNcM7F3JZmOWJ5knnUj6PbxkvVRT4sisHHYdKswPnBH8z31GF5VINw/8AmEP7/wCG9cmJfjTebm2tTk0iU0L5E1382tLAsJhkKapcNgA5GOXEGpTWhtbYkVyFEyk6G1LhivH6DxrfrrtRUcqrmMJJIx0TGtTKla9tVybyK7G2pK+07mJpCY0XxF4YHGPlwz2n01y+lXlb+eT/AC67+zN3njvp7gspWVcBRnI9xz7P1TXnfjZCTWjs3BokZ0I8gyQfIcD+VeDmuWJyL+ZTowzxMtkb25qIi013tPPOVHXc2r7ws/lXH4i1w67m1feFn8q4/EWuc3M7d6oaybnx/wAvtcdvos/Sz/IT7zVY1Vz0WfpZ/kJ95qsaunZujQx92Pm3d3kgpSlWDkilKUApSlAKUpQClKUApSlAKUpQClKUAqld5/fs/wA8321dVUvvXGVvZwfhSfoOCP5EVStnNQ0NwOlfu9TLt73vZfs7fiGtLYl4sVzFI+dKSBjjicDuFdTaVm0tjbSxAuIleOUKMlDr1AkDsIPPzd9cDqz3H0GqT6o6u40UF6+JWLrci+Klo+2Ta/3n+D/entk2n95/g/3qrurPcfQadWe4+g17cqkKGJbL2+JaPtk2n95/g/3ry/SNaEEESEEYIKcwfpqsOrPcfQadWe4+g05VITiWy9viT3wh2V8VH8Fay229ezY2DxwaWHJliAIyMHBB7iar3qz3H0GnVnuPoNfPKHak8D1W5cKpRXu8S0fbJtP7z/B/vT2ybT+8/wAH+9Vd1Z7j6DTqz3H0GvrlUh44lsvb4lo+2Taf3n+D/etLbO/1tLbyxp1mp4mVcpgZIIGeNV31Z7j6DTqz3H0GoW0yKlD6bcezNcjkrk7TzXc2r7ws/lXH4i1xkgYnAViTyABJPmArubxQmK3tIH4SIsjuv9XrXBUHy4FeTUyO/NKF+ZUWSNNNV8L1fc7HRZ+ln+Qn3mqxqrzosjOuduzSg+nLn/tVh10rN0aGQux827u8kFKUqwckUpSgFKUoBSlKAUpSgFKUoBSlKAUpSgFQbpA3WaQ+yIV1MFxIo5kDkwHaQOBHdjuqc0r4kYj20Us2W0vs0iSM/ZRdhtOWFi0MjITz0nn5xyP010PDK8+Mv6E9WrPv917aZtUsCljzYZUnzlSCfprU8ArL4D68nrVS5NImRrjQrdexyfFJFl3IvErvwyvPjL+hPVp4ZXnxl/Qnq1YngFZfAfXk9angFZfAfXk9amAm63FRjSwbH6W+5XfhlefGX9CerTwyvPjL+hPVqxPAKy+A+vJ61PAKy+A+vJ61MBN1uKjGlg2P0t9yu/DK8+Mv6E9WnhlefGX9CerVieAVl8B9eT1qeAVl8B9eT1qYCbrcVGNLBsfpb7ld+GV58Zf0J6tPDK8+Mv6E9WrE8ArL4D68nrU8ArL4D68nrUwE3W4qMaWDY/S33K78Mrz4y/oT1aeGV58Zf0J6tWJ4BWXwH15PWp4BWXwH15PWpgJutxUY0sGx+lvuV0d8bz4y/oUf9q50UMk8uFDSSOfKzE95J+01aw3DsvgPryetXU2fsiGAYhiVM88DifOeZ+mnJnuX4nELdmzRouBiou5E8jS3V2B7EtwhwXY6pCOWo9g8gAA/n212aUq+1qNSiGalkdK9XuzqKUpUnmKUpQClKUApSlAKUpQClKUApSlAKUpQClKo3o93xvJttLDNdSPEXnBRiNPipIV7OwgeigLypUO6WNqy2+zHkt5GjcSRgMvA4LgH+VRzo/34lXY13d3cjztDMwXUeJ/Nw6UzjgC7/wAzQFqUqgdkbT21tmSQ290Y1TGrS5t411Z0qNALseB558pr1BvjtTZF4Ir93mTgWR263UhJGqKQ+NngeGeYwRQkvyleIZQyhlOQwBB7wRkVg2ntBYIJJpPcxxs7eZVLH7KEG1mlfMHtl7R6zX7Ml93q0ZGnnq04x7nsx3V9LbMv1nhjmj9zJGrr5mUMPtoDZpWqu1ISxUTRlhnI1rkaeeRnIxg5rHHt23ZdS3EJXUV1CRCNQxkZzjIyOHloDepWlPtu3TTruIl1gFNUiLqB5FcniPNWS82lFEAZpUjB5F3VAfMWIzQGzStf8oRdWJOtTqzyfUuk54cGzivdvdpIMxurjOMqQwz3ZHbxFAZaVrflOLXo66PXnGnWurPdjOc+Ss00wRSzEBVBLE8gAMknyYoD3SqE210mbQ2jddTszXGhJEaRACRgP15HPuOHHgQB2k8619obT27ssrLcSzaCcZkdbiMn+qxy2knB7Qe40JPoOlRvcLfFdpWgmChXVtEqA5CuADw/skEEefHZXTu947WJ9Et1BG/9V5UVvQTmhB0aV4SUMoZSCpGQQcgjvB7q1xteHDN18eFGWOtcKO8nPAUBt0rl3G9NpGqtJeQKHBKFpYwGAOCVJPjAHhkVhvt9bGFxHLeQI5x4pkXIzyzx8X6cUB2qV4ilDKGUhlIyCDkEHkQRzFc2TeuzV9DXluGzjSZowc92C1AdWlfiOCAQcgjII4gjyV+0ApSlAKUpQA1869F3/P0+Xcfclr6Kr5x2xaXGxNrGcR5QSu0TMDokSTUCursYK5B7QRnBGMiS0umv/lEnzsX4gqN9E+w1vNiXluzaRLcMobnpPVQFWx24YA48lRrfjpXfacC20Vt1YZ1ZvH613KnKqoCjAzg9pOBy7Zju7uFdJsCSFWeG6lk69ArmNlI0BY2YEYLJHgjsLceVAQtd0Ns7KkZrZJcdr2+JUcDOC0eCTzPuk4ZNb+xunC8hk03sayqDhxo6qVfNjC58hUZ7xWLdLpUuNmmWC/ilmOvOJXYSxnABH5zOV4A44dp45rl717wS7cvI/YtoQypoVVOtjls5kcABVHl4Djx40B9F2N6k0SSxHUkiK6HvVgCD6DUA6cdudTs8QqfGuJAv7iYd/wCehf3qme7OyTa2cEDHJihRGI5EhRkjyZzVH9Lm0mvdsLbQkN1eiBADzkkILfzZVPyKEGvJu7EN3lm6yPr/AGT1xXUuvqz+Z06c55BX9NWP0H7c67Z3UsfGt5Cn7j+Oh/m6/uVxD/R6jxwvXz80vrVHOhna5tdqtbyHT1ytEyk8pYyWX6fFkX96hJwzsR7vbU1vE2gy3lwpbuXrJGfIGNQ0qeHbyqQ9J256bOsbSBJGkBuJn1MADlo4gQAOzxP5143II8KG4j31efZPUj/pCH81Z/OS/dSgIttPo1WPYi7Qed2lMcTaCAUCSMiKuT42QrL244YxWbcHo6/KlrJNcXMgERMMCjDBdKhzkNnCZkHirjt41Lt5T/8AqUf7LafiQ1l6Bz/4XNj43J+DBQEG6KLNrtb2wZvzU1oXCniqyq8YRwOwgsM9+kd1bnQ9vSLF7yG48VRE82k8MSW4PWL5yo/6dfnQEw/KM3H/ANG34sNaHTLu/wCxtpNIowlyvWDHLX7mUenDf+5QG90NbMa72rJdyjJiDyscf+bMWA/kZT9Aq1ekyZl2RdlOfUkfQxCt9VjXJ6F9gex9mrIww9wxlPfo9zGPNpGr9+pntPZ6zwyQyDKSRsjeZgQceXjQgp/+j5bqZbtz7tUiUd4VmkLekonoFXLdWiSKUlRXU4yrgMpwcjIPA8QDXznFJe7vXzEoCCCuWB6qdM5BDDk3I88qcg8Dx294elq92gFgt0MOWHi27O0rkcgGXBxnsA+mhJYvSltUbN2eRZIkDzyiPVEqoQNLMzDSB42F0g9mrI5VEtxeiCG9sRc3M0oebUUCFcKAzKC+pSXJKk8xwP010dodG93LsQLNI8t4JhcBHkMhA0lOpVmJGdJJ4cC3Dy1x9z+l4bOtPYlzauZISwj4hDxYtplD8UILEZAPDHDhxAxdG21prLaM2znfVG3Xx6f1RJErkOg/V1CMgjtyM8qivR/ui20bn2OsnVp1fWSsBnxUKgeLkBjqcYzy4mph0bbvXF1ey7SnQomJpFJBAeSVXGEB5oA7cfIBx44xf0fSPZ03Ee9P8yOgNPpc2GtkLG3Ry6xW0gDNgE5l1cQOH61SC+6GoU2U0wkk9krbmZjkaCQmtk045YyAc5zxPdWn/SC99W3zD/fFaF90uXPsA2L2+mYxdS0hJDFCun9EVyHK9ucccgUBobA23ctsW9t4WYrE8UhC5yIZC4lUY4hdSoSO5n7M1obFOymtNF0LqO4JP56PTJGBnxcR5GRjAIxnng1NNyt29o2GzZ7u3hHsiRo9MMiFnMKa9R0AghyXyF54Tlk4qPXG+1lNbSpe7LjF2QwWSBVgGo50lxnUpB5jxs48uKAtjorsoYrIra3xuousJXK6DESBlNJOV4+Ng490T21M6qXoH2BcRLPNKjJHKqLGGBUuVLEuFPHADYB7cnuq2qEClKUApSlAK8SxBgQwBB5gjIPnBr3UZ3p6RLPZ50zyEyEZ6qMa3weRPIKPORnsoDuW2zIozmOGND3oiqf5Cs1xcLGpaRlRQMlmIUAeUngKh2wOl6wu5BGHeJ2OEEyhQxPIBlLLnyEjNV903b3rPMtpHrAgkbrgcBWfCaCME6gAX5gc6AuCC5s73Oh7e50Yzgxzac5xnnjOD6DXRgtkjXCIqL3KAo9Aqs+g8WnVzexTOZerh9k9boCavzmOq08dOdfPsxVlX36J/kN900Bh/LUHxiL+In+tY/yha5z1sGc5zqjznvzmvmzo+3OG0rkwGTqsQGTUED+5aNcYyP6/PyVYX/48L8eP8Af/AGUJLgjkDAFSCCMgjiCD2g9tePYqZzoXOc5wM5781Dtqb422xYLW2uOtkItwqtGi8REFQkguME8OHGtS+6cNnxyaF66QdrxopQeYswLY7wCO7NCCeLaoG1BFB7wBnjz416khVvdKD5wD9taNnvDby23spJlMGgsZCcABc6tWfckYIIPEYqGP06bPEujE5XOOsEY0+fBbXj93PkoCwWhUrpKjT3YGOHkrUtdo2+sxRSw6wTmNGTVleDZUHORjjw7KjexulW0urwWkAlZmLhX0p1Z0Kzkg69WCEOPF7uVQ3dK3tRvHMY55mm666yjQoqAln1ASCUkgccHTx8lAWxe2pEUnUKqyGNghAA8bSdPHz451TcvRxti/miG05R1aHixeMlVJGvQsY4sdI4nuHHhU2m6Y7FLiWCUSoYmkVmZF0kxkghdLFiSRgeL6Kx7H6arGeYRESxamwryqoQk8ACVY6cntPDy0BOoIFRVRAAqqFUDkABgAfQKyVyN496raxjEl1KEBOFUAs7kdiqOJ8/IZ44qI2nTrs930ss8YzjW6KVHlIRmYeigLCmgVwVdQwPMMAQfoNYbXZsUWeqiRM89CqufPgV+i/jMXXdYvVaNfWaho0Yzq1ctOOOagl9057PjfSomlGca40UL9GtlJ9FAWHWvPs+J2DPEjMORZVYjzEjIrn7s7221/GZLWTVpIDqRpdCeQZTy7cHkcHB4VH16ZdnePmVxoUk5jYZIYLpX+s2Ty7gTyBoCb4rFDaIhyiKp/sqB9lRyLpKsvYS3jyNHEzsiB18dmQkEKikk8vRzxXFt+nTZzPpPXoM41NGCo8pCMW/lQGHpV6ObnaU0L2zRAJEyt1jMpyzAjGlTwqwLS0CogYAsqKufMADg88VktbpJUWSNg6OoZWU5BBGQQe0YrLQCsbWyltRVS3fgZ9POslKAUpSgFKUoBSlKAV889HFgm0tsyPegSeLLOyPxDNrRQpHao18uXigcuFfQ1UzvH0c3tjfm92QNYLM+gadSa/doVbAkjOTjHEd3AGgMHTluvbwLbzW8SRM7sjrGoQMAuoHSvDIwRn+15BUb6QJRJa7MmZFEstqxmcKA0jKUTW5HFiQOZ76kF1untjbM8bX6C3iTgCQECg41FI9RZnOBxbhwHEV0elfcSeT2FHYWzyRwQNH4pXxQDGFzqIySFPGhJPtwtmxR2Fs0UUaNJawmRkRVLnqwcuQMscsefea7d9+if5DfdNaW61q0djbRyKVdLaJXU8wyxqCDjuINb12hMbgcSUYD6QaEHy/uHuvJf3HUwzdSwhL6jq5KUBHikH9ceirAi6ELwMD+UhwIPKXsPyqi2wN0ttWUnW2trLHJ1ZQnELeKdJIwxI5qOzsqQflHeb+pL/Dtf9KEn5/SEP/EWvzMv31rq797j2ltsLXDAgkjEJ63H5xi7orFm5nOs8OQ4YAwK0ekrdXaF7FYOLd5ZVs8XGOrUiVghIIyBnIPLhU46QtkTT7GeCCMvKVhAQYz4skZbmQOAU+igKktp3G7EoUnS20wr/J6pGx5tapVgdEO7dnLspXaCKV3eQTF0VzkOQF4jgNGg4/tZ7a1tzN21t9h3UO2IzBE05ZtWMqCsKo4KasEOOHlHdUY2BuCZWlXZ+3I+oziXSZYn04/XjyA3DIznHPzUBqdHVuibxKkJzGk1ysZznKLHMF49vi4410dy/wD+pn+fvPvSVzujCyVdvqkLa44muAr8DlFSRFbI4cdS8uHjVKd1d0buLeGa5kt3WBprorISuCHZ9B4HPHI7KAi+xNixXW8k0U66o/Zd0zL2NoaRgD5MgZHbjFOm7YkNteRi3iSJXttTLGoVdQd1zpHAHAHLuqT7rbnXkW8MlzJbssDTXLCQlMEOZNBwGzxyOztr86Z9z7y8uontbZpVW20kqUGG1uceMw7CPTQEO6SLqSfawjKtLoS3jjj45bVHG5UY45ZpDy48RW7vDDfXcCxfkEQaCCjw28iOAOYz2gjsPn51MOkHoumuTFdWRAuEijEkZbQWMYGlkbkHGAOJA4DiMceHdWu8N+qwSo0Sqw1PlIMkdruhyw8iDHkoDk7Unu7fd9ba4jliBvyoEilCYur60KAea9bk/RWPdO5uorTTDsNLpJNRMzwSSFxkjAYcABjGB3d+atK56Mlk2T7CknZ5Q3WCdyzHru/DEnRglcZ5Hv41BNnbP2/s5Da28OuMk6GURyqpJ4mNmI0ZPHDDmSccaAx9FGxb222ojPaTxQyK6SFo3CAaS65LDsZFAJ7/AC1H+j7d2O92qIpwTGOtd1BI1aTwUkcQMsM47qtPo03EurZzcbQuHaQqQkJlaRU1HxmfiVL9gxkDJ4nPCOdFm515bbVaW4tnjjMUoDtpxlmUjkSeIBoDe6Vujh2trf8AJsHiQdYGhj54lKsXRT7o5XiBx4juqGz75gJFDtHY0JWPAGFktJOAweI5+UciatTpM3WvLpI5Nn3DxyR6g0aytEJFbHIggagRwz2E8RUF2rb7evrZbOezGkFdUjBFZtByC0hcjzlRk/ScgWhuHtC1msImsVKQjUojYksjaiWVsk8cnvPAjHCuFvBtliI5ZHURS3UkESvcPaxIsaykyyyR+M7O0BwCdIDKMZyT2OjzdI7OshC7hpC7SSFfc6mAGFzxIAVRntwTw5VhvNjPFLGTC80MVy9xCIjHqVpVlV45EkK6kzO7KVORwBGFyRBq7p7ac9WwJMMtxLBgytcKJIg7LJBM41vC4icYbODpxgZzNqiu72wXUxgo8VvA8jwRSFGk1SawM9XlVjRZXVV1MfGGcaQDKqAUpSgFKUoBSlKAUpSgFKUoBSlKAUpSgFKUoDFdWqSo0cihkdSrKwyCCMEEd1VzfdAlk7Exyzxgn3IKOB5AXUt6SasulARvdDcG12cG9jqzO4w0khDORz0jAAVc8cADPDOcCpJSlAKUpQClKUApSlAKUpQClKUApSlAKUpQClKUApSlAKUpQClKUApSlAKUpQClKUApSlAKUpQClKUApSlAKUpQClKUApSlAKUpQClKUApSlAKUpQClKU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" name="AutoShape 10" descr="data:image/jpeg;base64,/9j/4AAQSkZJRgABAQAAAQABAAD/2wCEAAkGBhQSEBUUEBEWFRUWEhkYFBYVGBgVGBgZFxYWFxgZFhgYHyYfFxomGhMVIC8gJScpLiwsFx4xNTAqNSYsLCkBCQoKDgwOGg8PFywkHyQ1LTUsMCo1Mi4uLiw1LTU1KiwsLDQ0KiwpKiwpLjUsLCwpLS0sLCkpMCwpKSwsNSwsKf/AABEIAMIBBAMBIgACEQEDEQH/xAAcAAEAAgMBAQEAAAAAAAAAAAAABgcDBAUCCAH/xABSEAACAQMBBAQGDQgIBAYDAAABAgMABBESBQYhMQcTQVEWImFxkdIUFzI0U1Ryc4GisbKzFSMzQnSCk6EIUmJjksPR4SQ1o8ElQ0SDwtMYJjb/xAAaAQEAAwEBAQAAAAAAAAAAAAAAAQQGBQMC/8QAOREAAQMBAQsKBgIDAAAAAAAAAAECAxEEBRITFSExQVFTcaEUMjNSYYGRscHRIjSiwvDxcrJCQ+H/2gAMAwEAAhEDEQA/ALxpSlAKUry7gAkkAAZJPAADtNAeqVFb/pGtoyQmuXHagGn0sRn6K1PbSh+Al+p61eKzxppL7bm2pyVSNSa0qFe2lD8BL9T1qe2lD8BL9T1qYePWfWLLXs14E1pUK9tKH4CX6nrU9tKH4CX6nrUw8esYstezXgTWlQr20ofgJfqetT20ofgJfqetTDx6xiy17NeBNaVCvbSh+Al+p61PbSh+Al+p61MPHrGLLXs14E1pUK9tKH4CX6nrU9tKH4CX6nrUw8esYstezXgTWlQr20YfgJfqetXZ2Nvjb3J0o5VzyRxpJ83MHzA1LZmOWiKeclgtEbb5zFodylKV6lIUpSgFKUoBSlKAUpSgFKUoBSlKAUpSgFKUoBVcdI28DNJ7GQ4RQDJj9ZjxAPkAIOO8+SrHqlt6D/xs/wA8324qpanKjKJpO5cSFr51c7/FMm887L2BJOrOpRI1OGklbQgPdntPEcu+tnwXHx2z/in1a9bclItLJBwXqncjvYuRk95/1NcIAnlVBb1uShp2YWVFcjqJVdGpaHb8Fx8ds/4p9WnguPjtn/FPq1xmiYc1IzyyCM+ajxMOakecEfbUVb1T6vJNpwQ7PguPjtn/ABT6tPBcfHbP+KfVrjtCwGSrAd5BFeKVbqJwcu04IdvwXHx2z/in1aeC4+O2f8U+rXEpS+bqGDl2nBDt+C4+O2f8U+rTwXHx2z/in1a4le3iYc1I84IpVuoYOXacEOx4Lj47Z/xT6tPBcfHbP+KfVrjmFgMlWx34OPTTqmxnScd+Dj00qnVIvJNpwQ7K7q54C8tCewddz+rXMv8AZ8kEhSVSjjB/0Kkcx5RWtXd21IWsrJm4tiZMnnpR1Cj6AanIqLRMxFZI3tRzqo7JmpoVfQnu4+3zc2+JDmSM6WP9YEeKx8p4jzg1I6rrosb85OP7Cfa1WLXUgcro0VTF3ThbFaXNbm90FKUr2OeKUpQClKUApSlAKUpQClKUApSlAKUpQCqV3n9+z/PN9tXVVK7z+/Z/nm+2qVs5qGiuB0r93qZ9ve97L9nb8Q1h3W9+2/zy1m2973sv2dvxDXGRyCCCQQcgjgQRyIPYapOWj67jQxNv4FbrvvNS3N5N3HuZbd0dVEL6iDnj4yHhj5Fet8N3nvIVjR1UrJqy2ce5Zez5Vbu7t20tpDJIcs0YLHlk99eNjbwJcvKqKwMT6W1Y4nLDhgn+oa6l6x2f/IxiSTxqlP8AVXuqvuaG/K42dIPmx/1EqpCam/SffP10cWr831YfT3sWYZPfwXh5zXU6NrZGtGLIpPXtxIB/Uj76qSNwst6mg7ljl5DYcK5K3y18f0VpmmatbdXdhoHuDOsZEjgpjxsDLntHD3Qpszdhk2hPM6xmJ1IQcyDmP9XGB7lq+EszqIWHXZiRzkRMyVTLnzZE/NBV9kfzqfOL94Vbu9mwmu7cRowU6w2WzjgGHZ56gPSFGFvSFAA6pOAGB+t3VOdxb95bJGkbUwZlyeZCnAye047a9IERHOjUq3Ske6OK1syU9f0bG1NitLYm3DAN1aLqOcZUrny/q1q3GzjBsqSJiCUtnBIzg8GPDPnres94UkuZbdVYPEMsTjSfc8uOf1h2VHOk+9dYoo1bCyFtYHbp0YB8mWzjzVYerUar03HKszZnysgdkRVvuFfIrmu5tX3hZ/KuPxFrh13Nq+8LP5Vx+ItcxuZ271Q2M3Pj/l9rjt9Fn6Wf5CfearGqueiz9LP8hPvNVjV07N0aGPux827u8kFKUqwckUpSgFKUoBSlKAUpSgFKUoBSlKAUpSgFUrvP79n+eb7auqqV3n9+z/PN9tUrZzUNFcDpX7vUz7e972X7O34hri12tve97L9nb8Q1xaoyZ/DyNLZuj73f2UuXdH3jb/NLXE3AP5+++f8A/nNXc3R942/zS11I4VXOlQM88ADPn766rW1Rq6vYxEs14s0dOcvk6pWfSef+LT5hfvyVh6PdrSJdrCr/AJuTVqU8RkIxBHcfFA830YtCS2RjlkUnygH7a/EtEU5VFB7woBrz5OuEv0UtpdRnJeTujrkpWvHMZqwX0xSJ2HNUZhnlkAnj6K0drb0W9sdM0mGP6qgs2O8gcvprbsNoxXEeuJw6nhw+wg8QfIasXyKtEXKcrBPa1JHNW916PEpK92i8zmSV9TNzJ+wDsHkqz+jg/wDAj5x/tqQ+wI/g0/wj/SsscQUYUADuAx9lV4oFY6+VanVtt1G2mFImsvaU0/8ACG7vn/xi8+R/3jrV6VeVv55P8up2sKgkhQCeZwMnzmoJ0q8rfzyf5dRK29icn5nJsM+Gt0bqUolPBtCAV3Nq+8LP5Vx+ItcOu5tX3hZ/KuPxFrntzO3eqGqm58f8vtcdvos/Sz/IT7zVY1Vz0WfpZ/kJ95qsaunZujQx92Pm3d3kgpSlWDkilKUApSlAKUpQClKUApSlAKUpQClKUAqld5/fs/zzfbV1VSu8/v2f55vtqlbOahorgdK/d6mfb3vey/Z2/ENcWu1t73vZfs7fiGtDY9kJriKNiQHkCkjngnjjy1SelXU3eRo4HI2JXLoV39lLa3R942/zS1ztzdqSyy3YlkLBJcIDjxRqkGBgf2R6KkdparHGqRjCqoCjuArjbs7vPbSXDOysJZNS6c8Bqc8c/LFdS9cit7M/gYrCxubMq51pTXzsvA976X8kNm7xMVYMgBGDzcA8wRyNbVjeN7CSVjlvY6uSe1urDHOPLWxtPZkdxGY5QSpIJAJHI5HEceYrxc24jtmRBhVhKqOfAIQOJ58BX0qLfKuih5NfGsTY6fFfZ+zJkqUlNcM7F3JZmOWJ5knnUj6PbxkvVRT4sisHHYdKswPnBH8z31GF5VINw/8AmEP7/wCG9cmJfjTebm2tTk0iU0L5E1382tLAsJhkKapcNgA5GOXEGpTWhtbYkVyFEyk6G1LhivH6DxrfrrtRUcqrmMJJIx0TGtTKla9tVybyK7G2pK+07mJpCY0XxF4YHGPlwz2n01y+lXlb+eT/AC67+zN3njvp7gspWVcBRnI9xz7P1TXnfjZCTWjs3BokZ0I8gyQfIcD+VeDmuWJyL+ZTowzxMtkb25qIi013tPPOVHXc2r7ws/lXH4i1w67m1feFn8q4/EWuc3M7d6oaybnx/wAvtcdvos/Sz/IT7zVY1Vz0WfpZ/kJ95qsaunZujQx92Pm3d3kgpSlWDkilKUApSlAKUpQClKUApSlAKUpQClKUAqld5/fs/wA8321dVUvvXGVvZwfhSfoOCP5EVStnNQ0NwOlfu9TLt73vZfs7fiGtLYl4sVzFI+dKSBjjicDuFdTaVm0tjbSxAuIleOUKMlDr1AkDsIPPzd9cDqz3H0GqT6o6u40UF6+JWLrci+Klo+2Ta/3n+D/entk2n95/g/3qrurPcfQadWe4+g17cqkKGJbL2+JaPtk2n95/g/3ry/SNaEEESEEYIKcwfpqsOrPcfQadWe4+g05VITiWy9viT3wh2V8VH8Fay229ezY2DxwaWHJliAIyMHBB7iar3qz3H0GnVnuPoNfPKHak8D1W5cKpRXu8S0fbJtP7z/B/vT2ybT+8/wAH+9Vd1Z7j6DTqz3H0GvrlUh44lsvb4lo+2Taf3n+D/etLbO/1tLbyxp1mp4mVcpgZIIGeNV31Z7j6DTqz3H0GoW0yKlD6bcezNcjkrk7TzXc2r7ws/lXH4i1xkgYnAViTyABJPmArubxQmK3tIH4SIsjuv9XrXBUHy4FeTUyO/NKF+ZUWSNNNV8L1fc7HRZ+ln+Qn3mqxqrzosjOuduzSg+nLn/tVh10rN0aGQux827u8kFKUqwckUpSgFKUoBSlKAUpSgFKUoBSlKAUpSgFQbpA3WaQ+yIV1MFxIo5kDkwHaQOBHdjuqc0r4kYj20Us2W0vs0iSM/ZRdhtOWFi0MjITz0nn5xyP010PDK8+Mv6E9WrPv917aZtUsCljzYZUnzlSCfprU8ArL4D68nrVS5NImRrjQrdexyfFJFl3IvErvwyvPjL+hPVp4ZXnxl/Qnq1YngFZfAfXk9angFZfAfXk9amAm63FRjSwbH6W+5XfhlefGX9CerTwyvPjL+hPVqxPAKy+A+vJ61PAKy+A+vJ61MBN1uKjGlg2P0t9yu/DK8+Mv6E9WnhlefGX9CerVieAVl8B9eT1qeAVl8B9eT1qYCbrcVGNLBsfpb7ld+GV58Zf0J6tPDK8+Mv6E9WrE8ArL4D68nrU8ArL4D68nrUwE3W4qMaWDY/S33K78Mrz4y/oT1aeGV58Zf0J6tWJ4BWXwH15PWp4BWXwH15PWpgJutxUY0sGx+lvuV0d8bz4y/oUf9q50UMk8uFDSSOfKzE95J+01aw3DsvgPryetXU2fsiGAYhiVM88DifOeZ+mnJnuX4nELdmzRouBiou5E8jS3V2B7EtwhwXY6pCOWo9g8gAA/n212aUq+1qNSiGalkdK9XuzqKUpUnmKUpQClKUApSlAKUpQClKUApSlAKUpQClKo3o93xvJttLDNdSPEXnBRiNPipIV7OwgeigLypUO6WNqy2+zHkt5GjcSRgMvA4LgH+VRzo/34lXY13d3cjztDMwXUeJ/Nw6UzjgC7/wAzQFqUqgdkbT21tmSQ290Y1TGrS5t411Z0qNALseB558pr1BvjtTZF4Ir93mTgWR263UhJGqKQ+NngeGeYwRQkvyleIZQyhlOQwBB7wRkVg2ntBYIJJpPcxxs7eZVLH7KEG1mlfMHtl7R6zX7Ml93q0ZGnnq04x7nsx3V9LbMv1nhjmj9zJGrr5mUMPtoDZpWqu1ISxUTRlhnI1rkaeeRnIxg5rHHt23ZdS3EJXUV1CRCNQxkZzjIyOHloDepWlPtu3TTruIl1gFNUiLqB5FcniPNWS82lFEAZpUjB5F3VAfMWIzQGzStf8oRdWJOtTqzyfUuk54cGzivdvdpIMxurjOMqQwz3ZHbxFAZaVrflOLXo66PXnGnWurPdjOc+Ss00wRSzEBVBLE8gAMknyYoD3SqE210mbQ2jddTszXGhJEaRACRgP15HPuOHHgQB2k8619obT27ssrLcSzaCcZkdbiMn+qxy2knB7Qe40JPoOlRvcLfFdpWgmChXVtEqA5CuADw/skEEefHZXTu947WJ9Et1BG/9V5UVvQTmhB0aV4SUMoZSCpGQQcgjvB7q1xteHDN18eFGWOtcKO8nPAUBt0rl3G9NpGqtJeQKHBKFpYwGAOCVJPjAHhkVhvt9bGFxHLeQI5x4pkXIzyzx8X6cUB2qV4ilDKGUhlIyCDkEHkQRzFc2TeuzV9DXluGzjSZowc92C1AdWlfiOCAQcgjII4gjyV+0ApSlAKUpQA1869F3/P0+Xcfclr6Kr5x2xaXGxNrGcR5QSu0TMDokSTUCursYK5B7QRnBGMiS0umv/lEnzsX4gqN9E+w1vNiXluzaRLcMobnpPVQFWx24YA48lRrfjpXfacC20Vt1YZ1ZvH613KnKqoCjAzg9pOBy7Zju7uFdJsCSFWeG6lk69ArmNlI0BY2YEYLJHgjsLceVAQtd0Ns7KkZrZJcdr2+JUcDOC0eCTzPuk4ZNb+xunC8hk03sayqDhxo6qVfNjC58hUZ7xWLdLpUuNmmWC/ilmOvOJXYSxnABH5zOV4A44dp45rl717wS7cvI/YtoQypoVVOtjls5kcABVHl4Djx40B9F2N6k0SSxHUkiK6HvVgCD6DUA6cdudTs8QqfGuJAv7iYd/wCehf3qme7OyTa2cEDHJihRGI5EhRkjyZzVH9Lm0mvdsLbQkN1eiBADzkkILfzZVPyKEGvJu7EN3lm6yPr/AGT1xXUuvqz+Z06c55BX9NWP0H7c67Z3UsfGt5Cn7j+Oh/m6/uVxD/R6jxwvXz80vrVHOhna5tdqtbyHT1ytEyk8pYyWX6fFkX96hJwzsR7vbU1vE2gy3lwpbuXrJGfIGNQ0qeHbyqQ9J256bOsbSBJGkBuJn1MADlo4gQAOzxP5143II8KG4j31efZPUj/pCH81Z/OS/dSgIttPo1WPYi7Qed2lMcTaCAUCSMiKuT42QrL244YxWbcHo6/KlrJNcXMgERMMCjDBdKhzkNnCZkHirjt41Lt5T/8AqUf7LafiQ1l6Bz/4XNj43J+DBQEG6KLNrtb2wZvzU1oXCniqyq8YRwOwgsM9+kd1bnQ9vSLF7yG48VRE82k8MSW4PWL5yo/6dfnQEw/KM3H/ANG34sNaHTLu/wCxtpNIowlyvWDHLX7mUenDf+5QG90NbMa72rJdyjJiDyscf+bMWA/kZT9Aq1ekyZl2RdlOfUkfQxCt9VjXJ6F9gex9mrIww9wxlPfo9zGPNpGr9+pntPZ6zwyQyDKSRsjeZgQceXjQgp/+j5bqZbtz7tUiUd4VmkLekonoFXLdWiSKUlRXU4yrgMpwcjIPA8QDXznFJe7vXzEoCCCuWB6qdM5BDDk3I88qcg8Dx294elq92gFgt0MOWHi27O0rkcgGXBxnsA+mhJYvSltUbN2eRZIkDzyiPVEqoQNLMzDSB42F0g9mrI5VEtxeiCG9sRc3M0oebUUCFcKAzKC+pSXJKk8xwP010dodG93LsQLNI8t4JhcBHkMhA0lOpVmJGdJJ4cC3Dy1x9z+l4bOtPYlzauZISwj4hDxYtplD8UILEZAPDHDhxAxdG21prLaM2znfVG3Xx6f1RJErkOg/V1CMgjtyM8qivR/ui20bn2OsnVp1fWSsBnxUKgeLkBjqcYzy4mph0bbvXF1ey7SnQomJpFJBAeSVXGEB5oA7cfIBx44xf0fSPZ03Ee9P8yOgNPpc2GtkLG3Ry6xW0gDNgE5l1cQOH61SC+6GoU2U0wkk9krbmZjkaCQmtk045YyAc5zxPdWn/SC99W3zD/fFaF90uXPsA2L2+mYxdS0hJDFCun9EVyHK9ucccgUBobA23ctsW9t4WYrE8UhC5yIZC4lUY4hdSoSO5n7M1obFOymtNF0LqO4JP56PTJGBnxcR5GRjAIxnng1NNyt29o2GzZ7u3hHsiRo9MMiFnMKa9R0AghyXyF54Tlk4qPXG+1lNbSpe7LjF2QwWSBVgGo50lxnUpB5jxs48uKAtjorsoYrIra3xuousJXK6DESBlNJOV4+Ng490T21M6qXoH2BcRLPNKjJHKqLGGBUuVLEuFPHADYB7cnuq2qEClKUApSlAK8SxBgQwBB5gjIPnBr3UZ3p6RLPZ50zyEyEZ6qMa3weRPIKPORnsoDuW2zIozmOGND3oiqf5Cs1xcLGpaRlRQMlmIUAeUngKh2wOl6wu5BGHeJ2OEEyhQxPIBlLLnyEjNV903b3rPMtpHrAgkbrgcBWfCaCME6gAX5gc6AuCC5s73Oh7e50Yzgxzac5xnnjOD6DXRgtkjXCIqL3KAo9Aqs+g8WnVzexTOZerh9k9boCavzmOq08dOdfPsxVlX36J/kN900Bh/LUHxiL+In+tY/yha5z1sGc5zqjznvzmvmzo+3OG0rkwGTqsQGTUED+5aNcYyP6/PyVYX/48L8eP8Af/AGUJLgjkDAFSCCMgjiCD2g9tePYqZzoXOc5wM5781Dtqb422xYLW2uOtkItwqtGi8REFQkguME8OHGtS+6cNnxyaF66QdrxopQeYswLY7wCO7NCCeLaoG1BFB7wBnjz416khVvdKD5wD9taNnvDby23spJlMGgsZCcABc6tWfckYIIPEYqGP06bPEujE5XOOsEY0+fBbXj93PkoCwWhUrpKjT3YGOHkrUtdo2+sxRSw6wTmNGTVleDZUHORjjw7KjexulW0urwWkAlZmLhX0p1Z0Kzkg69WCEOPF7uVQ3dK3tRvHMY55mm666yjQoqAln1ASCUkgccHTx8lAWxe2pEUnUKqyGNghAA8bSdPHz451TcvRxti/miG05R1aHixeMlVJGvQsY4sdI4nuHHhU2m6Y7FLiWCUSoYmkVmZF0kxkghdLFiSRgeL6Kx7H6arGeYRESxamwryqoQk8ACVY6cntPDy0BOoIFRVRAAqqFUDkABgAfQKyVyN496raxjEl1KEBOFUAs7kdiqOJ8/IZ44qI2nTrs930ss8YzjW6KVHlIRmYeigLCmgVwVdQwPMMAQfoNYbXZsUWeqiRM89CqufPgV+i/jMXXdYvVaNfWaho0Yzq1ctOOOagl9057PjfSomlGca40UL9GtlJ9FAWHWvPs+J2DPEjMORZVYjzEjIrn7s7221/GZLWTVpIDqRpdCeQZTy7cHkcHB4VH16ZdnePmVxoUk5jYZIYLpX+s2Ty7gTyBoCb4rFDaIhyiKp/sqB9lRyLpKsvYS3jyNHEzsiB18dmQkEKikk8vRzxXFt+nTZzPpPXoM41NGCo8pCMW/lQGHpV6ObnaU0L2zRAJEyt1jMpyzAjGlTwqwLS0CogYAsqKufMADg88VktbpJUWSNg6OoZWU5BBGQQe0YrLQCsbWyltRVS3fgZ9POslKAUpSgFKUoBSlKAV889HFgm0tsyPegSeLLOyPxDNrRQpHao18uXigcuFfQ1UzvH0c3tjfm92QNYLM+gadSa/doVbAkjOTjHEd3AGgMHTluvbwLbzW8SRM7sjrGoQMAuoHSvDIwRn+15BUb6QJRJa7MmZFEstqxmcKA0jKUTW5HFiQOZ76kF1untjbM8bX6C3iTgCQECg41FI9RZnOBxbhwHEV0elfcSeT2FHYWzyRwQNH4pXxQDGFzqIySFPGhJPtwtmxR2Fs0UUaNJawmRkRVLnqwcuQMscsefea7d9+if5DfdNaW61q0djbRyKVdLaJXU8wyxqCDjuINb12hMbgcSUYD6QaEHy/uHuvJf3HUwzdSwhL6jq5KUBHikH9ceirAi6ELwMD+UhwIPKXsPyqi2wN0ttWUnW2trLHJ1ZQnELeKdJIwxI5qOzsqQflHeb+pL/Dtf9KEn5/SEP/EWvzMv31rq797j2ltsLXDAgkjEJ63H5xi7orFm5nOs8OQ4YAwK0ekrdXaF7FYOLd5ZVs8XGOrUiVghIIyBnIPLhU46QtkTT7GeCCMvKVhAQYz4skZbmQOAU+igKktp3G7EoUnS20wr/J6pGx5tapVgdEO7dnLspXaCKV3eQTF0VzkOQF4jgNGg4/tZ7a1tzN21t9h3UO2IzBE05ZtWMqCsKo4KasEOOHlHdUY2BuCZWlXZ+3I+oziXSZYn04/XjyA3DIznHPzUBqdHVuibxKkJzGk1ysZznKLHMF49vi4410dy/wD+pn+fvPvSVzujCyVdvqkLa44muAr8DlFSRFbI4cdS8uHjVKd1d0buLeGa5kt3WBprorISuCHZ9B4HPHI7KAi+xNixXW8k0U66o/Zd0zL2NoaRgD5MgZHbjFOm7YkNteRi3iSJXttTLGoVdQd1zpHAHAHLuqT7rbnXkW8MlzJbssDTXLCQlMEOZNBwGzxyOztr86Z9z7y8uontbZpVW20kqUGG1uceMw7CPTQEO6SLqSfawjKtLoS3jjj45bVHG5UY45ZpDy48RW7vDDfXcCxfkEQaCCjw28iOAOYz2gjsPn51MOkHoumuTFdWRAuEijEkZbQWMYGlkbkHGAOJA4DiMceHdWu8N+qwSo0Sqw1PlIMkdruhyw8iDHkoDk7Unu7fd9ba4jliBvyoEilCYur60KAea9bk/RWPdO5uorTTDsNLpJNRMzwSSFxkjAYcABjGB3d+atK56Mlk2T7CknZ5Q3WCdyzHru/DEnRglcZ5Hv41BNnbP2/s5Da28OuMk6GURyqpJ4mNmI0ZPHDDmSccaAx9FGxb222ojPaTxQyK6SFo3CAaS65LDsZFAJ7/AC1H+j7d2O92qIpwTGOtd1BI1aTwUkcQMsM47qtPo03EurZzcbQuHaQqQkJlaRU1HxmfiVL9gxkDJ4nPCOdFm515bbVaW4tnjjMUoDtpxlmUjkSeIBoDe6Vujh2trf8AJsHiQdYGhj54lKsXRT7o5XiBx4juqGz75gJFDtHY0JWPAGFktJOAweI5+UciatTpM3WvLpI5Nn3DxyR6g0aytEJFbHIggagRwz2E8RUF2rb7evrZbOezGkFdUjBFZtByC0hcjzlRk/ScgWhuHtC1msImsVKQjUojYksjaiWVsk8cnvPAjHCuFvBtliI5ZHURS3UkESvcPaxIsaykyyyR+M7O0BwCdIDKMZyT2OjzdI7OshC7hpC7SSFfc6mAGFzxIAVRntwTw5VhvNjPFLGTC80MVy9xCIjHqVpVlV45EkK6kzO7KVORwBGFyRBq7p7ac9WwJMMtxLBgytcKJIg7LJBM41vC4icYbODpxgZzNqiu72wXUxgo8VvA8jwRSFGk1SawM9XlVjRZXVV1MfGGcaQDKqAUpSgFKUoBSlKAUpSgFKUoBSlKAUpSgFKUoDFdWqSo0cihkdSrKwyCCMEEd1VzfdAlk7Exyzxgn3IKOB5AXUt6SasulARvdDcG12cG9jqzO4w0khDORz0jAAVc8cADPDOcCpJSlAKUpQClKUApSlAKUpQClKUApSlAKUpQClKUApSlAKUpQClKUApSlAKUpQClKUApSlAKUpQClKUApSlAKUpQClKUApSlAKUpQClKUApSlAKUpQClKU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http://southpadretexas.files.wordpress.com/2013/06/usace-logo.gif"/>
          <p:cNvPicPr>
            <a:picLocks noChangeAspect="1" noChangeArrowheads="1"/>
          </p:cNvPicPr>
          <p:nvPr/>
        </p:nvPicPr>
        <p:blipFill>
          <a:blip r:embed="rId3" cstate="print"/>
          <a:srcRect b="35714"/>
          <a:stretch>
            <a:fillRect/>
          </a:stretch>
        </p:blipFill>
        <p:spPr bwMode="auto">
          <a:xfrm>
            <a:off x="3173394" y="1371600"/>
            <a:ext cx="711200" cy="4572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792394" y="1853244"/>
            <a:ext cx="1447800" cy="11430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Flood Extent Simulation Model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triped Right Arrow 11"/>
          <p:cNvSpPr/>
          <p:nvPr/>
        </p:nvSpPr>
        <p:spPr>
          <a:xfrm>
            <a:off x="2297094" y="2320504"/>
            <a:ext cx="457200" cy="304800"/>
          </a:xfrm>
          <a:prstGeom prst="stripedRightArrow">
            <a:avLst/>
          </a:prstGeom>
          <a:solidFill>
            <a:srgbClr val="FFFF00"/>
          </a:solidFill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8" name="Picture 14" descr="http://etc.usf.edu/clipart/52600/52611/52611_lozenge_net_lg.gi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112945" y="4983152"/>
            <a:ext cx="533400" cy="1158896"/>
          </a:xfrm>
          <a:prstGeom prst="rect">
            <a:avLst/>
          </a:prstGeom>
          <a:noFill/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1847399" y="4455608"/>
            <a:ext cx="2038801" cy="3048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 smtClean="0"/>
              <a:t>QC Filters in </a:t>
            </a:r>
            <a:r>
              <a:rPr lang="en-US" b="1" dirty="0" err="1" smtClean="0"/>
              <a:t>ArcMap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" name="Picture 14" descr="http://etc.usf.edu/clipart/52600/52611/52611_lozenge_net_lg.gi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51145" y="5021252"/>
            <a:ext cx="533400" cy="1158896"/>
          </a:xfrm>
          <a:prstGeom prst="rect">
            <a:avLst/>
          </a:prstGeom>
          <a:noFill/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1858944" y="6096000"/>
            <a:ext cx="1124528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100" b="1" dirty="0" smtClean="0"/>
              <a:t>High Water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100" b="1" dirty="0" smtClean="0"/>
              <a:t>Marks </a:t>
            </a: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Match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100" b="1" dirty="0" smtClean="0"/>
              <a:t>(E19s)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583094" y="1270956"/>
            <a:ext cx="960791" cy="304800"/>
          </a:xfrm>
          <a:prstGeom prst="roundRect">
            <a:avLst/>
          </a:prstGeom>
          <a:solidFill>
            <a:srgbClr val="00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Minor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767953" y="4495800"/>
            <a:ext cx="2057400" cy="304800"/>
          </a:xfrm>
          <a:prstGeom prst="rect">
            <a:avLst/>
          </a:prstGeom>
          <a:noFill/>
          <a:ln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0" name="AutoShape 16" descr="data:image/jpeg;base64,/9j/4AAQSkZJRgABAQAAAQABAAD/2wCEAAkGBhQSEBQUEBQUFRUVEBQUFhQWFBQXFBQVFBAXFBYQFRQXHSYeGBkkGRQUHy8gIygpLCwsFh4xNTAqNSYrLCkBCQoKDgwOGg8PGjAlHyQsLCwpLCopLDQsKiwtLCksLCksLCksLCwsLCwsLCwsLCwpLCksLCwsLCksLCwsLCwpKf/AABEIAJwA8AMBIgACEQEDEQH/xAAbAAABBQEBAAAAAAAAAAAAAAAAAgMEBQYBB//EAEQQAAEDAgMEBwQHBgQHAQAAAAEAAgMEERIhMQVBUWEGEyIycYGRFEJSoQcjM2Kx0eFDcoKSwfAWJGOTVHOUosLT8RX/xAAZAQADAQEBAAAAAAAAAAAAAAAAAgMBBAX/xAArEQADAAICAQMDAgcBAAAAAAAAAQIDESExEgQTQSIyURSRQnGBobHh8CP/2gAMAwEAAhEDEQA/APcUIQgAQhCABCEIAEIQgAQhCABCEIAEIWWrulD5i5lDhwglrqt4xRBwyLYGAjr3jebhgO8kFq1Jt6QtUpW2aSqq2RML5XtYxou573BrWjiXHIKjf07pbExGWexteCCeVptraRjcBHg5VcGwWySY3NdUSg362e0hYTbNjSBHFoO40aK8bsiQ994Hq4/0VfaS+5kPeqvskjHpqwa01b/0zz8hmlM6d0dwJJTCSDb2iOWnGW7FM1rSfNSHbDdueD4tI/qVGnopGA3F277ZgjmOHktWOH1Rjy5J+6S/Y8EAgggi4IzBB0IKUsLDspsRxUbvZnXvaMXp3n/UprhhvxZhdzWg2F0gMp6qdoiqGtxFgJdHIwG3XQPIGNmYuCMTSQHDMEpeNz2Vx5ZvoukIQplQQhCABCEIAEIQgAQhCABCEIAEIQgAQhQtr7YjpojJMSBcBrQC573nuxxsGb3nc0ZoAmqo2n0rpoH9W+TFLa/UxtdLNa179VGC4DmQBzWerauoqvtnOp4rH/LxPtM4Eft6hh7O/sREc3nQdpKdkTcELGxtJvhY0NBPE2zc7mbldEYKfZy36mVxPJYO6YSn7Kinta4dLJBCDysXlw9E3/imr/4OHw9tbe99fsrWtzvyS4tmyu0YR+92fkc1IGwZOLPU/kmeLGu2TWXM+l/YZb0ulBHWUUtrZmKWnlA8sbXH0Umh6aUsj2xl5hkdbDFUMfBI4k2swSgdYb/AXJh+xpRuB8Dn81Cq4OyY5mAtdqyRocx38LgWuR7M19rN9+5+6Tm2tpe2PfDG61NG4xzuaSDUSDvUjXDSNukhGZJwAiz1P2Zs7rLZYY2gNAAsLAWDGgaACwy0UCgoQAyGFoY0DC1rRZrG3ubD1K10EIY0NboBb9UV/wCU6XbCE81eVdI7HGGizQABuCWhC5TtBCEIAr6/ZQfdzMnfJ3jz5rN19GZG4cRikY/HHIBd0MrQQHgaOGZDmnJzSQdVtFUbco8usGoydzG4+X9V04r39FHJmxa+uexXRvbJqIbvAbNG8xTsGjJWgXw5nsOBD2k5lr2lWqxVHUdRXRP9ypb7NJw62NrpKeTTXD10ZN87x8FtVG58XovjvzlMEIQkKAhCEACEIQAIQhAAhCEACEIQBC2xtdlNC6WW9hYBrRd73uOFkTG+89ziABxKxsML3SGoqrOnIIABvHTMdb/Lw88hik1eeDQAH9qVhqKxzr/VUrjFGM7OqHM+tn4HAx4jbwLpeSk7PozK/CMhq48B+ZXXhxpLzo4c+R1XtyLoaB0p7OQGrjoOQ4laKk2ayPujP4jm713eSfhhDGhrRYDQJRKlkyu/5F8WGY5fZ1CbMvBc6wqWi2x1JkjDhZwBHA5pIlXXv4I0w2iNTUEcbi5ozOVtQOQ4fopQeE0hM+exFqeEPrhKaa+y4XLNDeQ4ZVzrU3dF1ujNj7XXSZog5padCCPVNgp5puEvRu98Hn23y4Usrmi74QKho+/SvE+HLiI3N/iXoEcgcAWkEEXBGYIOYIPgsfUtDnSNdo50rT4Oc5p+RTGx9p1kNPDDhpD1UMceIy1BLurjDMZtFle17Z+K6s8Ommkcfp8kwmqZuULInpLWj9hSP8KmZhPhiht80/H01Lb+0Us8YF/rIw2oYAATciEmQDL4FzvHS7R1LLD6Zp0KNs/aUU8YkgkZIw6OY4OblqLjfyUlIUBCEIAEIQgAQhCABRtp17YIZJn3wxRPkdbXCxhebeQKkrO/SFLh2XV6507mZbhJ9WT4AON+SAM5siFzKeIP75jEkm680pMsp/ne70C2ewaXDCDvf2j4Huj0/FZiozc4DUuI8ybLbsYAABoBYeAXb6h+MqUef6VeVOn/ANs6SmnOulSFIXIkdzYIXLpJcmF2KuuFyQXJJct0LscLlzEmy5cxLdC7HMS5iTeJcxLdBsdxIxJrEjEjRmx7EpEBy81CxKRHUAADNLS4Hl8lPJsORz3nstBe4i5ubEm2QS29GjvkHk39Vbe2clz2vl81T3chP2sXyVD+jj/de0+IIUKo2fJHm5pt8TcwPTMLTCq5JxsoKFntdmP0+N9cGCfTObJ19MWx1G9xuI5xb7KoaO8DlZ/ebqCRdp1+wdttqosbWuY5rjHJG62OKRveidbK4uDcZEEEZEKPtXYgIL4hZ2paNHeA3H8Vm6Wt9nq45hlHO5lNUDK2InDTVB5hx6o8RIy/cC3JM3PnP9TMdVjrwrr4N6hCFynYCEIQAIQhAAqXprTGTZtYwAkuo5wANS7qXFotvzAVhtPacdPE6Wd4YxouXG/kABm5xOQaASSQACsvL0wqXm8NPHHHxqJHCU5CxMMbXYN+TnX4gaJpiq6QlXMfcyHR1YkMUo7shilH7r8Lx8it8vMNj0j4qZkT8N4w5jcDnOGAPPVi7gDcMLW/wr0mjqA+Nrx7zQfUZj1XV6lPUs5PSNJ0gkOabLkuoUcuXOkdNPkUXJJchoubJ7qhwTcIVJsjlyBc6Jx0GeWm/wDROhb5GKX8kVzSNQUjEpqi1MdsxpvRL2ZU65EYlzEm8SMSpolscxIxJrEjEjQbHsSMSTHEToPMpZp3cvVZwNyGJdDk0TbVdDkaDY8HLocmg5dBWaNTJ0Et8jqsx0q2QHF7CS1k7HNJGrHH3xwIOF45hX0Lu0PFMdJY7wg/C9p9eyfkVmP6b1+Tcv1Y2/wHRXarqijhlkFpCzDILWAljcY5WgXOQka9Wy86jpzG8y0r+oldm4gYoZTreaC4Ds/fbhf97ctNsLpUJndTO0Q1GEnBfEyVo1lgksMbeIsHN3gZEpkxVA+LNOT+ZfoQhSLghCEAee7QrjU1T5HG8cEr4admWEPZ2Zqnm/FijB90MdbNxKl7M2U+cnDk0GxcePADeVTUBsJWnIsraxrhwJq5JB6tkafNehbFhDaeMDewO83DEfxXe69rEvH5PNmPdzPy+CHH0UiAzc8nxA+QCsKOlbCzCCSASRiNyLm9hYaJ+SSwUN776rm8qvtnX4xj+1cjstQCLWKjkrhKfhYLA7yt4lGc0whaQDdOISXPtrkEnY/SFXSJJLAn+/BIFQ34h+H4qNVz3sAchn5ppltiVaS2NvlJ1SMSQXLmJdKRyuheJGJN4lzEt0ZsdxJ2lZidnoBdR42lxsNf7zVlDAG6ZneVO3pFMa29jqLoXCeKgdIPYDqudU3gP75psVbCdfkbeqeW8oxaZDkbYkLgcnp4C43FtN6juaQbFVXJGk0yTTZuHLNTw4HgVTgpbXJKjY8ZNC6/YEcly3sO4jQ/vN0P4rKbW2V+zmBFnB7HtNnMc3uzQv8AdeOPkQQbHc002IZ6j+7pvaFA2Vha7yO9p4hbGVz9N8oMmFWvKOGU/RXb7pMUFSR7REAcQGFs8RNm1LBoM+y5o7rhwLb6Jeb7UD4XCVoPXUjzIGjWRgH18A4h8QNvvNjO5eh01S2RjXsIc17Q5rho5rhcOHIggqeXH4Vx0Phyec89rsdWX6R9Ki15p6TCZRbrZHDFHTtcLgEAjHKRm2O+nacQLYrLpRtg01K+RgDpOyyJpOTpZHBkbTyxOBPIFYaCARsw4i43LnvNsUkjjeSZ1t7nXPLIDIBPgxe4+ehfUZvbWl2ztPTBmM4nvdI/HJI913yPwhuN1rNbk1oAaAAAAAt50eqMdNGTubh0tfDkCOIsAqvYfRq4Ek45tjOni8bzy9VoXzhv5BUz3LXhPwS9PFS/O32R6h/a8MkySuyPuSeKbJSJD0+Qc5SYLgZ+XFM0o7XgE5NUhvM8PzKyueEbPH1MdJUKukzA4C/mUr28bwfUKPVzBxBHCxuOC2JafIuS054Y2XJJckkpN10aOZsUXLl1xC0ULoQhAD9HKGuz0ItfhmD/AETlXWG+Fpy3kb+Q5KIhL4rex1bU+IA8E6+qcW2PHXeeRTSFuhU2jt1Z0T7sHLI+qq11riNCR4GyWp8kNF+L2XS49gcLH/5zVZHWuG+/I/nqp8dW0txcNRvvwUHDk6pyTRD0y4GyWCmcdzfib+qXGCTYZkqzRBMsNne95f1/NTU1Tw4WgevinVx09s74Wp0ZfpNDhmY8e83PxYRn6OHonPo+k/yLY8/qJp6cXN+zDO9rB4BmAeS70uOcI5v/APH8039HxvTSu3OrqsjwFQ5n4tKvk5xSzmx8ZqSGfpBlIFEPddXtv4tppntH8zWqD0cphJUtxaNBfbiW2t8zfyV1072c+WjJhBdLDJHUMYNXmJ+J0Q5uZjaOblk9nbTzjngcCCA5jtzmuGhHhkRqD4K3pvqx1K7Jeq+nJNPo9FqJbZDzUQlVUfSmN3fa9p32GIeRGfySz0hg+N3+3J+SmsNzxoes0PnZPJSHFVz+kMO4vPgw/wBbJiTpGz3WPPiWt/C6osVfgk8s/kuGTYb21NvLmmCUzS1YkYHDwI4HeEtxR46ZjraAlIJQSuJhNghCrNobRc15aywta5tck2vbNNMuuEK3os0KgnrnvFnHLgBYHx4pVDW4DY906jh94KntvQnmi9QgHh68eaFIoCEzUVbWd45/CM3em7zVe3bBxXI7PwjUc77ymUNiuki2QkQzNeLtN/xHiNyYqdosZl3jwFsvE7lmn0btEpCYpKoSAkAixtYm+69/mn1jWgBAXC4ZC4udOfgu2QaLBTjJCNCR4EhQxVtx4MQxfK/C/FPgrGjUyZHWOHvE+Of6qfTVwdkcj8j4KoBTFftARNy757o4fePJSeJVwi85XPLK7pjtlrHySHNlPE4kcS0Yi0cycLfGy0PQ/ZTqahp4pLmRsQMlyD9a/tyZj77nLF0NGaqsigzLInMqql2fuvxQQk73PkGMj4Y/vBemJM7S1C+Cvp03u38gsXtzoQ9r3zUBaC9xfJTSEiGRxN3SRvAJhkOpyLSdRmStohQmnL2joqVS1R5JU7R6nKrjlpiNTKwmLLK4njxRkX0JI8Anqasjk+ykjk/5cjHn0aSvVCFVVvROjmcXTUtPI46ufDG538xbddc+spdo469FL+1mI6l3wu9CuOYRqCPEELTO+jHZhJJooM+DbD0BsFE2h9GlO1mLZzI6adt8LgHdXIN8MzAe0w2GYzabEcC69Yt8om/RPXFf2/2VNJWOjddu/UHQj+96uYNpMfvwn4XZeh0KyxqiyQQ1LDBMdI3nsyW3wS92UaZCzsxdoUgjiurU5FtHHusb0zVhpUWsrmxjcXbm/nwCzqAsWL8mvIW7tuZZMz5uuB8s1WOeSSTmSbk8ykXRdUUpdCOm+xV0XXLHXcNTuHMncobNsRudghLp3j3KdpmIJGQc5nYb/E4LXSnsJTrhIs4ax7RZriBwyI9ClPr5Dq8+Vh+CraqqfBnWQS0zTm2R+F8VibAPliLmxO5OsM8iVIY64DmkFpFw5pBaRxDhkfJLLiuUNU1HFcC7ouk3RdOIKQk3RdAEilqzGbjfqDoVYf8A7Tbdx1/EW9f0VRdCRwn2MqaHqmpMjru8huA5JLpnEWLnEcC429LqHU17I3BjiTIRdsTGukmcOLYmAutztZNHbUQF3mSMf6lPURnLXvRrHULjaNU01tJk9TYNrvbkQHczkfUaqhh2/Tv7kuPkyOZx8LNZqpFPUPl+wpquTtYb9QYmjmXTlgtzS1eP5aGmMnwn+xdP22+3Za1vPMnyuqqWeSSXqqdvXVLgHYXE4I2nITVD/cZwHedazRvFnQdDauaxqHspWZXZCetqDxaZ3NDI/wCBrjnk5a/Y2w4aWPq6dgaCcTjmXvcdZJHntPceJJK5b9RM8Y/3OvH6aq5yfsNdHdgNpIcDSXvc4vllcO1LK7vSO4aAAaAAAaK0QhcB6PQIQhAAhCEACEIQBF2jsyKojMdRGyVh1Y9oc3xsd/NZap+jcNv7JUzQ5G0b7VEIO6zZe2AOAeFs0Jppz0xama4pbPPJuhu0Gu7LqKVvEiohcedh1oSHdFNoWyZRX51FSR6dQF6MhVXqcq+SP6bF+P8AJ59D0IrnDtz0cR+5BPL5duVg4523ek2H6O3m3XV05tqIo4Imu/7C4fzLaISvNkfyMsGNfwozFN9G9C0gyRGcgkg1Mkk9r/dkJb8loqemZG0Nja1jQLBrQGtA4ADIJ1Cm3vsqkl0cLb6rN1n0d0b3F7IzA8kEup3uhxEfE1hDHa72laVCE2ugaT4Zh5vo8mH2Nc453+vp4pcuF2dWfmolR0N2gPs30Lx95lTET/K+QBehoVVnyL5JPBjf8J5t/hPafw7P/wB2q/8AWnIuh+0Se0aBovnb2qQ246s9PmvRULf1GT8i/psX4/yYRvQOrJBdWQtG9rKPPwDpJnfgpkP0cM/b1VXKMV8PWNhblutA1hI81r0JHlt9sdYca6lFdsbo7T0jS2mhjiB1LWjE7Mm73955zOZJ1VgQuoUypwNC6hCABCEIAEIQg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Content Placeholder 2"/>
          <p:cNvSpPr txBox="1">
            <a:spLocks/>
          </p:cNvSpPr>
          <p:nvPr/>
        </p:nvSpPr>
        <p:spPr>
          <a:xfrm>
            <a:off x="49194" y="3124200"/>
            <a:ext cx="2209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Gauge &amp; Stream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US" sz="2400" b="1" dirty="0"/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Shapefiles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created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b="1" dirty="0" smtClean="0"/>
              <a:t>DEM &amp; </a:t>
            </a:r>
            <a:r>
              <a:rPr lang="en-US" sz="2400" b="1" dirty="0" err="1" smtClean="0"/>
              <a:t>LiDAR</a:t>
            </a:r>
            <a:r>
              <a:rPr lang="en-US" sz="2400" b="1" dirty="0"/>
              <a:t> </a:t>
            </a:r>
            <a:r>
              <a:rPr lang="en-US" sz="2400" b="1" dirty="0" smtClean="0"/>
              <a:t>Area Selected</a:t>
            </a:r>
            <a:endParaRPr kumimoji="0" lang="en-US" sz="24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0" name="Content Placeholder 2"/>
          <p:cNvSpPr txBox="1">
            <a:spLocks/>
          </p:cNvSpPr>
          <p:nvPr/>
        </p:nvSpPr>
        <p:spPr>
          <a:xfrm>
            <a:off x="49194" y="1066800"/>
            <a:ext cx="35433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Phase 1 – Unedited Comparison 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9194" y="3810000"/>
            <a:ext cx="9048750" cy="2971800"/>
          </a:xfrm>
          <a:prstGeom prst="rect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ontent Placeholder 2"/>
          <p:cNvSpPr txBox="1">
            <a:spLocks/>
          </p:cNvSpPr>
          <p:nvPr/>
        </p:nvSpPr>
        <p:spPr>
          <a:xfrm>
            <a:off x="140982" y="3842327"/>
            <a:ext cx="3165762" cy="38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Phase </a:t>
            </a:r>
            <a:r>
              <a:rPr lang="en-US" b="1" dirty="0">
                <a:solidFill>
                  <a:srgbClr val="00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– Edited Comparison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8" name="Content Placeholder 2"/>
          <p:cNvSpPr txBox="1">
            <a:spLocks/>
          </p:cNvSpPr>
          <p:nvPr/>
        </p:nvSpPr>
        <p:spPr>
          <a:xfrm>
            <a:off x="4546974" y="2057400"/>
            <a:ext cx="2255445" cy="235202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 dirty="0" smtClean="0"/>
              <a:t>FESM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Shapefiles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</a:t>
            </a:r>
            <a:r>
              <a:rPr lang="en-US" sz="1600" b="1" noProof="0" dirty="0" smtClean="0"/>
              <a:t>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ArcGIS</a:t>
            </a:r>
            <a:endParaRPr kumimoji="0" lang="en-US" sz="16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0" name="Content Placeholder 2"/>
          <p:cNvSpPr txBox="1">
            <a:spLocks/>
          </p:cNvSpPr>
          <p:nvPr/>
        </p:nvSpPr>
        <p:spPr>
          <a:xfrm>
            <a:off x="2716194" y="3328356"/>
            <a:ext cx="1600200" cy="27892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DEM,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LiDAR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Data Used</a:t>
            </a:r>
            <a:endParaRPr kumimoji="0" lang="en-US" sz="16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2722545" y="6202352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b="1" dirty="0" smtClean="0"/>
              <a:t>FEMA DFIRM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b="1" dirty="0" smtClean="0"/>
              <a:t>Agreement</a:t>
            </a:r>
          </a:p>
        </p:txBody>
      </p:sp>
      <p:sp>
        <p:nvSpPr>
          <p:cNvPr id="6" name="Plus 5"/>
          <p:cNvSpPr/>
          <p:nvPr/>
        </p:nvSpPr>
        <p:spPr>
          <a:xfrm>
            <a:off x="2570145" y="5410200"/>
            <a:ext cx="430645" cy="381000"/>
          </a:xfrm>
          <a:prstGeom prst="mathPlus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73"/>
          <p:cNvSpPr/>
          <p:nvPr/>
        </p:nvSpPr>
        <p:spPr>
          <a:xfrm>
            <a:off x="4583094" y="1651956"/>
            <a:ext cx="960791" cy="304800"/>
          </a:xfrm>
          <a:prstGeom prst="roundRect">
            <a:avLst/>
          </a:prstGeom>
          <a:solidFill>
            <a:srgbClr val="00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Major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5614309" y="1651956"/>
            <a:ext cx="1066800" cy="304800"/>
          </a:xfrm>
          <a:prstGeom prst="roundRect">
            <a:avLst/>
          </a:prstGeom>
          <a:solidFill>
            <a:srgbClr val="00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Record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5614309" y="1270956"/>
            <a:ext cx="1066800" cy="304800"/>
          </a:xfrm>
          <a:prstGeom prst="roundRect">
            <a:avLst/>
          </a:prstGeom>
          <a:solidFill>
            <a:srgbClr val="00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Moderate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4544994" y="2590800"/>
            <a:ext cx="960791" cy="304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Minor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78" name="Content Placeholder 2"/>
          <p:cNvSpPr txBox="1">
            <a:spLocks/>
          </p:cNvSpPr>
          <p:nvPr/>
        </p:nvSpPr>
        <p:spPr>
          <a:xfrm>
            <a:off x="4544994" y="3352800"/>
            <a:ext cx="2209800" cy="304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en-US" sz="1600" b="1" dirty="0" smtClean="0"/>
              <a:t>AHPS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Shapefiles</a:t>
            </a:r>
            <a:r>
              <a:rPr lang="en-US" sz="1600" b="1" dirty="0"/>
              <a:t> in ArcGIS</a:t>
            </a:r>
            <a:endParaRPr kumimoji="0" lang="en-US" sz="16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4544994" y="2971800"/>
            <a:ext cx="960791" cy="304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Major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5576209" y="2971800"/>
            <a:ext cx="1066800" cy="304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Record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5576209" y="2590800"/>
            <a:ext cx="1066800" cy="304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Moderate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20941" y="1302510"/>
            <a:ext cx="1066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Polygon to Raster</a:t>
            </a:r>
            <a:endParaRPr lang="en-US" sz="1500" b="1" dirty="0"/>
          </a:p>
        </p:txBody>
      </p:sp>
      <p:sp>
        <p:nvSpPr>
          <p:cNvPr id="82" name="Diamond 81"/>
          <p:cNvSpPr/>
          <p:nvPr/>
        </p:nvSpPr>
        <p:spPr>
          <a:xfrm>
            <a:off x="7092642" y="2024639"/>
            <a:ext cx="1295400" cy="704272"/>
          </a:xfrm>
          <a:custGeom>
            <a:avLst/>
            <a:gdLst>
              <a:gd name="connsiteX0" fmla="*/ 0 w 1295400"/>
              <a:gd name="connsiteY0" fmla="*/ 352136 h 704272"/>
              <a:gd name="connsiteX1" fmla="*/ 647700 w 1295400"/>
              <a:gd name="connsiteY1" fmla="*/ 0 h 704272"/>
              <a:gd name="connsiteX2" fmla="*/ 1295400 w 1295400"/>
              <a:gd name="connsiteY2" fmla="*/ 352136 h 704272"/>
              <a:gd name="connsiteX3" fmla="*/ 647700 w 1295400"/>
              <a:gd name="connsiteY3" fmla="*/ 704272 h 704272"/>
              <a:gd name="connsiteX4" fmla="*/ 0 w 1295400"/>
              <a:gd name="connsiteY4" fmla="*/ 352136 h 704272"/>
              <a:gd name="connsiteX0" fmla="*/ 0 w 1295400"/>
              <a:gd name="connsiteY0" fmla="*/ 352136 h 704272"/>
              <a:gd name="connsiteX1" fmla="*/ 647700 w 1295400"/>
              <a:gd name="connsiteY1" fmla="*/ 0 h 704272"/>
              <a:gd name="connsiteX2" fmla="*/ 1295400 w 1295400"/>
              <a:gd name="connsiteY2" fmla="*/ 352136 h 704272"/>
              <a:gd name="connsiteX3" fmla="*/ 638175 w 1295400"/>
              <a:gd name="connsiteY3" fmla="*/ 704272 h 704272"/>
              <a:gd name="connsiteX4" fmla="*/ 0 w 1295400"/>
              <a:gd name="connsiteY4" fmla="*/ 352136 h 70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704272">
                <a:moveTo>
                  <a:pt x="0" y="352136"/>
                </a:moveTo>
                <a:lnTo>
                  <a:pt x="647700" y="0"/>
                </a:lnTo>
                <a:lnTo>
                  <a:pt x="1295400" y="352136"/>
                </a:lnTo>
                <a:lnTo>
                  <a:pt x="638175" y="704272"/>
                </a:lnTo>
                <a:lnTo>
                  <a:pt x="0" y="352136"/>
                </a:ln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7216178" y="2216402"/>
            <a:ext cx="1066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Reclassify</a:t>
            </a:r>
            <a:endParaRPr lang="en-US" sz="1500" b="1" dirty="0"/>
          </a:p>
        </p:txBody>
      </p:sp>
      <p:sp>
        <p:nvSpPr>
          <p:cNvPr id="84" name="Diamond 83"/>
          <p:cNvSpPr/>
          <p:nvPr/>
        </p:nvSpPr>
        <p:spPr>
          <a:xfrm>
            <a:off x="7088169" y="2761672"/>
            <a:ext cx="1295400" cy="914400"/>
          </a:xfrm>
          <a:prstGeom prst="diamo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7202469" y="2914072"/>
            <a:ext cx="1066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Raster Calculator</a:t>
            </a:r>
            <a:endParaRPr lang="en-US" sz="1500" b="1" dirty="0"/>
          </a:p>
        </p:txBody>
      </p:sp>
      <p:cxnSp>
        <p:nvCxnSpPr>
          <p:cNvPr id="30" name="Elbow Connector 29"/>
          <p:cNvCxnSpPr>
            <a:stCxn id="11" idx="3"/>
            <a:endCxn id="44" idx="1"/>
          </p:cNvCxnSpPr>
          <p:nvPr/>
        </p:nvCxnSpPr>
        <p:spPr>
          <a:xfrm flipV="1">
            <a:off x="4240194" y="1755901"/>
            <a:ext cx="259155" cy="668843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4499349" y="1219200"/>
            <a:ext cx="2255445" cy="107340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4499349" y="2530041"/>
            <a:ext cx="2255445" cy="111803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2" name="Elbow Connector 101"/>
          <p:cNvCxnSpPr>
            <a:stCxn id="96" idx="3"/>
            <a:endCxn id="14" idx="1"/>
          </p:cNvCxnSpPr>
          <p:nvPr/>
        </p:nvCxnSpPr>
        <p:spPr>
          <a:xfrm flipV="1">
            <a:off x="6754794" y="1524000"/>
            <a:ext cx="342611" cy="1565058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Elbow Connector 98"/>
          <p:cNvCxnSpPr>
            <a:stCxn id="44" idx="3"/>
            <a:endCxn id="14" idx="1"/>
          </p:cNvCxnSpPr>
          <p:nvPr/>
        </p:nvCxnSpPr>
        <p:spPr>
          <a:xfrm flipV="1">
            <a:off x="6754794" y="1524000"/>
            <a:ext cx="342611" cy="231901"/>
          </a:xfrm>
          <a:prstGeom prst="bentConnector3">
            <a:avLst>
              <a:gd name="adj1" fmla="val 50000"/>
            </a:avLst>
          </a:prstGeom>
          <a:ln w="19050">
            <a:solidFill>
              <a:srgbClr val="00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103" name="Table 41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623299"/>
              </p:ext>
            </p:extLst>
          </p:nvPr>
        </p:nvGraphicFramePr>
        <p:xfrm>
          <a:off x="8449955" y="2082800"/>
          <a:ext cx="600364" cy="5842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00182"/>
                <a:gridCol w="300182"/>
              </a:tblGrid>
              <a:tr h="29210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</a:t>
                      </a:r>
                      <a:endParaRPr lang="en-US" sz="800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12</a:t>
                      </a:r>
                      <a:endParaRPr lang="en-US" sz="800" b="1" dirty="0"/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6" name="Table 10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146970"/>
              </p:ext>
            </p:extLst>
          </p:nvPr>
        </p:nvGraphicFramePr>
        <p:xfrm>
          <a:off x="8440719" y="2997200"/>
          <a:ext cx="600364" cy="5842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00182"/>
                <a:gridCol w="300182"/>
              </a:tblGrid>
              <a:tr h="292100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/>
                        <a:t>10</a:t>
                      </a:r>
                      <a:endParaRPr 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/>
                        <a:t>12</a:t>
                      </a:r>
                      <a:endParaRPr 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/>
                        <a:t>11</a:t>
                      </a:r>
                      <a:endParaRPr lang="en-US" sz="8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/>
                        <a:t>13</a:t>
                      </a:r>
                      <a:endParaRPr lang="en-US" sz="800" b="1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  <p:sp>
        <p:nvSpPr>
          <p:cNvPr id="107" name="Rounded Rectangle 106"/>
          <p:cNvSpPr/>
          <p:nvPr/>
        </p:nvSpPr>
        <p:spPr>
          <a:xfrm>
            <a:off x="259978" y="4970019"/>
            <a:ext cx="960791" cy="304800"/>
          </a:xfrm>
          <a:prstGeom prst="roundRect">
            <a:avLst/>
          </a:prstGeom>
          <a:solidFill>
            <a:srgbClr val="00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Minor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258744" y="5707052"/>
            <a:ext cx="960791" cy="304800"/>
          </a:xfrm>
          <a:prstGeom prst="roundRect">
            <a:avLst/>
          </a:prstGeom>
          <a:solidFill>
            <a:srgbClr val="00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Major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110" name="Rounded Rectangle 109"/>
          <p:cNvSpPr/>
          <p:nvPr/>
        </p:nvSpPr>
        <p:spPr>
          <a:xfrm>
            <a:off x="258744" y="6088052"/>
            <a:ext cx="1066800" cy="304800"/>
          </a:xfrm>
          <a:prstGeom prst="roundRect">
            <a:avLst/>
          </a:prstGeom>
          <a:solidFill>
            <a:srgbClr val="00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Record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111" name="Rounded Rectangle 110"/>
          <p:cNvSpPr/>
          <p:nvPr/>
        </p:nvSpPr>
        <p:spPr>
          <a:xfrm>
            <a:off x="258744" y="5332547"/>
            <a:ext cx="1066800" cy="304800"/>
          </a:xfrm>
          <a:prstGeom prst="roundRect">
            <a:avLst/>
          </a:prstGeom>
          <a:solidFill>
            <a:srgbClr val="00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Moderate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182545" y="4902137"/>
            <a:ext cx="1219199" cy="15748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Striped Right Arrow 113"/>
          <p:cNvSpPr/>
          <p:nvPr/>
        </p:nvSpPr>
        <p:spPr>
          <a:xfrm>
            <a:off x="1592244" y="5486400"/>
            <a:ext cx="457200" cy="304800"/>
          </a:xfrm>
          <a:prstGeom prst="stripedRightArrow">
            <a:avLst/>
          </a:prstGeom>
          <a:solidFill>
            <a:srgbClr val="FFFF00"/>
          </a:solidFill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Diamond 114"/>
          <p:cNvSpPr/>
          <p:nvPr/>
        </p:nvSpPr>
        <p:spPr>
          <a:xfrm>
            <a:off x="7097405" y="3943928"/>
            <a:ext cx="1295400" cy="914400"/>
          </a:xfrm>
          <a:prstGeom prst="diamo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ounded Rectangle 115"/>
          <p:cNvSpPr/>
          <p:nvPr/>
        </p:nvSpPr>
        <p:spPr>
          <a:xfrm>
            <a:off x="4583094" y="4148084"/>
            <a:ext cx="960791" cy="304800"/>
          </a:xfrm>
          <a:prstGeom prst="roundRect">
            <a:avLst/>
          </a:prstGeom>
          <a:solidFill>
            <a:srgbClr val="00CC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Minor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117" name="Content Placeholder 2"/>
          <p:cNvSpPr txBox="1">
            <a:spLocks/>
          </p:cNvSpPr>
          <p:nvPr/>
        </p:nvSpPr>
        <p:spPr>
          <a:xfrm>
            <a:off x="4546974" y="4934528"/>
            <a:ext cx="2255445" cy="235202"/>
          </a:xfrm>
          <a:prstGeom prst="rect">
            <a:avLst/>
          </a:prstGeom>
        </p:spPr>
        <p:txBody>
          <a:bodyPr vert="horz" lIns="0" tIns="0" rIns="0" bIns="0" rtlCol="0">
            <a:normAutofit fontScale="77500" lnSpcReduction="20000"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 dirty="0" smtClean="0"/>
              <a:t>Edited FESM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Shapefiles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</a:t>
            </a:r>
            <a:r>
              <a:rPr lang="en-US" sz="1600" b="1" noProof="0" dirty="0" smtClean="0"/>
              <a:t>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ArcGIS</a:t>
            </a:r>
            <a:endParaRPr kumimoji="0" lang="en-US" sz="16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8" name="Rounded Rectangle 117"/>
          <p:cNvSpPr/>
          <p:nvPr/>
        </p:nvSpPr>
        <p:spPr>
          <a:xfrm>
            <a:off x="4583094" y="4529084"/>
            <a:ext cx="960791" cy="304800"/>
          </a:xfrm>
          <a:prstGeom prst="roundRect">
            <a:avLst/>
          </a:prstGeom>
          <a:solidFill>
            <a:srgbClr val="00CC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Major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5614309" y="4529084"/>
            <a:ext cx="1066800" cy="304800"/>
          </a:xfrm>
          <a:prstGeom prst="roundRect">
            <a:avLst/>
          </a:prstGeom>
          <a:solidFill>
            <a:srgbClr val="00CC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Record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120" name="Rounded Rectangle 119"/>
          <p:cNvSpPr/>
          <p:nvPr/>
        </p:nvSpPr>
        <p:spPr>
          <a:xfrm>
            <a:off x="5614309" y="4148084"/>
            <a:ext cx="1066800" cy="304800"/>
          </a:xfrm>
          <a:prstGeom prst="roundRect">
            <a:avLst/>
          </a:prstGeom>
          <a:solidFill>
            <a:srgbClr val="00CC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Moderate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121" name="Rounded Rectangle 120"/>
          <p:cNvSpPr/>
          <p:nvPr/>
        </p:nvSpPr>
        <p:spPr>
          <a:xfrm>
            <a:off x="4544994" y="5467928"/>
            <a:ext cx="960791" cy="304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Minor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122" name="Content Placeholder 2"/>
          <p:cNvSpPr txBox="1">
            <a:spLocks/>
          </p:cNvSpPr>
          <p:nvPr/>
        </p:nvSpPr>
        <p:spPr>
          <a:xfrm>
            <a:off x="4544994" y="6229928"/>
            <a:ext cx="2209800" cy="304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en-US" sz="1600" b="1" dirty="0" smtClean="0"/>
              <a:t>AHPS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Shapefiles</a:t>
            </a:r>
            <a:r>
              <a:rPr lang="en-US" sz="1600" b="1" dirty="0"/>
              <a:t> in ArcGIS</a:t>
            </a:r>
            <a:endParaRPr kumimoji="0" lang="en-US" sz="16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3" name="Rounded Rectangle 122"/>
          <p:cNvSpPr/>
          <p:nvPr/>
        </p:nvSpPr>
        <p:spPr>
          <a:xfrm>
            <a:off x="4544994" y="5848928"/>
            <a:ext cx="960791" cy="304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Major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124" name="Rounded Rectangle 123"/>
          <p:cNvSpPr/>
          <p:nvPr/>
        </p:nvSpPr>
        <p:spPr>
          <a:xfrm>
            <a:off x="5576209" y="5848928"/>
            <a:ext cx="1066800" cy="304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Record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5576209" y="5467928"/>
            <a:ext cx="1066800" cy="304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Moderate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7220941" y="4179638"/>
            <a:ext cx="1066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Polygon to Raster</a:t>
            </a:r>
            <a:endParaRPr lang="en-US" sz="1500" b="1" dirty="0"/>
          </a:p>
        </p:txBody>
      </p:sp>
      <p:sp>
        <p:nvSpPr>
          <p:cNvPr id="127" name="Diamond 81"/>
          <p:cNvSpPr/>
          <p:nvPr/>
        </p:nvSpPr>
        <p:spPr>
          <a:xfrm>
            <a:off x="7092642" y="4901767"/>
            <a:ext cx="1295400" cy="704272"/>
          </a:xfrm>
          <a:custGeom>
            <a:avLst/>
            <a:gdLst>
              <a:gd name="connsiteX0" fmla="*/ 0 w 1295400"/>
              <a:gd name="connsiteY0" fmla="*/ 352136 h 704272"/>
              <a:gd name="connsiteX1" fmla="*/ 647700 w 1295400"/>
              <a:gd name="connsiteY1" fmla="*/ 0 h 704272"/>
              <a:gd name="connsiteX2" fmla="*/ 1295400 w 1295400"/>
              <a:gd name="connsiteY2" fmla="*/ 352136 h 704272"/>
              <a:gd name="connsiteX3" fmla="*/ 647700 w 1295400"/>
              <a:gd name="connsiteY3" fmla="*/ 704272 h 704272"/>
              <a:gd name="connsiteX4" fmla="*/ 0 w 1295400"/>
              <a:gd name="connsiteY4" fmla="*/ 352136 h 704272"/>
              <a:gd name="connsiteX0" fmla="*/ 0 w 1295400"/>
              <a:gd name="connsiteY0" fmla="*/ 352136 h 704272"/>
              <a:gd name="connsiteX1" fmla="*/ 647700 w 1295400"/>
              <a:gd name="connsiteY1" fmla="*/ 0 h 704272"/>
              <a:gd name="connsiteX2" fmla="*/ 1295400 w 1295400"/>
              <a:gd name="connsiteY2" fmla="*/ 352136 h 704272"/>
              <a:gd name="connsiteX3" fmla="*/ 638175 w 1295400"/>
              <a:gd name="connsiteY3" fmla="*/ 704272 h 704272"/>
              <a:gd name="connsiteX4" fmla="*/ 0 w 1295400"/>
              <a:gd name="connsiteY4" fmla="*/ 352136 h 70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704272">
                <a:moveTo>
                  <a:pt x="0" y="352136"/>
                </a:moveTo>
                <a:lnTo>
                  <a:pt x="647700" y="0"/>
                </a:lnTo>
                <a:lnTo>
                  <a:pt x="1295400" y="352136"/>
                </a:lnTo>
                <a:lnTo>
                  <a:pt x="638175" y="704272"/>
                </a:lnTo>
                <a:lnTo>
                  <a:pt x="0" y="352136"/>
                </a:ln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TextBox 127"/>
          <p:cNvSpPr txBox="1"/>
          <p:nvPr/>
        </p:nvSpPr>
        <p:spPr>
          <a:xfrm>
            <a:off x="7216178" y="5093530"/>
            <a:ext cx="1066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Reclassify</a:t>
            </a:r>
            <a:endParaRPr lang="en-US" sz="1500" b="1" dirty="0"/>
          </a:p>
        </p:txBody>
      </p:sp>
      <p:sp>
        <p:nvSpPr>
          <p:cNvPr id="129" name="Diamond 128"/>
          <p:cNvSpPr/>
          <p:nvPr/>
        </p:nvSpPr>
        <p:spPr>
          <a:xfrm>
            <a:off x="7088169" y="5638800"/>
            <a:ext cx="1295400" cy="914400"/>
          </a:xfrm>
          <a:prstGeom prst="diamo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/>
          <p:cNvSpPr txBox="1"/>
          <p:nvPr/>
        </p:nvSpPr>
        <p:spPr>
          <a:xfrm>
            <a:off x="7202469" y="5791200"/>
            <a:ext cx="1066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Raster Calculator</a:t>
            </a:r>
            <a:endParaRPr lang="en-US" sz="1500" b="1" dirty="0"/>
          </a:p>
        </p:txBody>
      </p:sp>
      <p:cxnSp>
        <p:nvCxnSpPr>
          <p:cNvPr id="131" name="Elbow Connector 130"/>
          <p:cNvCxnSpPr>
            <a:stCxn id="17" idx="3"/>
            <a:endCxn id="132" idx="1"/>
          </p:cNvCxnSpPr>
          <p:nvPr/>
        </p:nvCxnSpPr>
        <p:spPr>
          <a:xfrm flipV="1">
            <a:off x="3484545" y="4633029"/>
            <a:ext cx="1014804" cy="967671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Rectangle 131"/>
          <p:cNvSpPr/>
          <p:nvPr/>
        </p:nvSpPr>
        <p:spPr>
          <a:xfrm>
            <a:off x="4499349" y="4096328"/>
            <a:ext cx="2255445" cy="107340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4499349" y="5407169"/>
            <a:ext cx="2255445" cy="111803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4" name="Elbow Connector 133"/>
          <p:cNvCxnSpPr>
            <a:stCxn id="133" idx="3"/>
            <a:endCxn id="115" idx="1"/>
          </p:cNvCxnSpPr>
          <p:nvPr/>
        </p:nvCxnSpPr>
        <p:spPr>
          <a:xfrm flipV="1">
            <a:off x="6754794" y="4401128"/>
            <a:ext cx="342611" cy="1565058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Elbow Connector 134"/>
          <p:cNvCxnSpPr>
            <a:stCxn id="132" idx="3"/>
            <a:endCxn id="115" idx="1"/>
          </p:cNvCxnSpPr>
          <p:nvPr/>
        </p:nvCxnSpPr>
        <p:spPr>
          <a:xfrm flipV="1">
            <a:off x="6754794" y="4401128"/>
            <a:ext cx="342611" cy="231901"/>
          </a:xfrm>
          <a:prstGeom prst="bentConnector3">
            <a:avLst>
              <a:gd name="adj1" fmla="val 50000"/>
            </a:avLst>
          </a:prstGeom>
          <a:ln w="19050">
            <a:solidFill>
              <a:srgbClr val="00CC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6" name="Table 1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2129921"/>
              </p:ext>
            </p:extLst>
          </p:nvPr>
        </p:nvGraphicFramePr>
        <p:xfrm>
          <a:off x="8449955" y="4959928"/>
          <a:ext cx="600364" cy="5842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00182"/>
                <a:gridCol w="300182"/>
              </a:tblGrid>
              <a:tr h="29210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CC66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</a:t>
                      </a:r>
                      <a:endParaRPr lang="en-US" sz="800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12</a:t>
                      </a:r>
                      <a:endParaRPr lang="en-US" sz="800" b="1" dirty="0"/>
                    </a:p>
                  </a:txBody>
                  <a:tcPr>
                    <a:solidFill>
                      <a:srgbClr val="00CC6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7" name="Table 1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411410"/>
              </p:ext>
            </p:extLst>
          </p:nvPr>
        </p:nvGraphicFramePr>
        <p:xfrm>
          <a:off x="8440719" y="5874328"/>
          <a:ext cx="600364" cy="5842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00182"/>
                <a:gridCol w="300182"/>
              </a:tblGrid>
              <a:tr h="292100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/>
                        <a:t>10</a:t>
                      </a:r>
                      <a:endParaRPr 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/>
                        <a:t>12</a:t>
                      </a:r>
                      <a:endParaRPr 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/>
                        <a:t>11</a:t>
                      </a:r>
                      <a:endParaRPr lang="en-US" sz="8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/>
                        <a:t>13</a:t>
                      </a:r>
                      <a:endParaRPr lang="en-US" sz="800" b="1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  <p:sp>
        <p:nvSpPr>
          <p:cNvPr id="87" name="Down Arrow 86"/>
          <p:cNvSpPr/>
          <p:nvPr/>
        </p:nvSpPr>
        <p:spPr>
          <a:xfrm>
            <a:off x="7116744" y="1828800"/>
            <a:ext cx="228600" cy="1066800"/>
          </a:xfrm>
          <a:prstGeom prst="downArrow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Down Arrow 87"/>
          <p:cNvSpPr/>
          <p:nvPr/>
        </p:nvSpPr>
        <p:spPr>
          <a:xfrm>
            <a:off x="7116744" y="4724400"/>
            <a:ext cx="228600" cy="1066800"/>
          </a:xfrm>
          <a:prstGeom prst="downArrow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/>
          <p:cNvSpPr txBox="1"/>
          <p:nvPr/>
        </p:nvSpPr>
        <p:spPr>
          <a:xfrm>
            <a:off x="152400" y="44151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Unedited FESM </a:t>
            </a:r>
            <a:r>
              <a:rPr lang="en-US" sz="1200" b="1" dirty="0" err="1" smtClean="0"/>
              <a:t>Shapefiles</a:t>
            </a:r>
            <a:endParaRPr lang="en-US" sz="1200" b="1" dirty="0"/>
          </a:p>
        </p:txBody>
      </p:sp>
      <p:cxnSp>
        <p:nvCxnSpPr>
          <p:cNvPr id="92" name="Straight Connector 91"/>
          <p:cNvCxnSpPr/>
          <p:nvPr/>
        </p:nvCxnSpPr>
        <p:spPr>
          <a:xfrm>
            <a:off x="8763000" y="2077496"/>
            <a:ext cx="0" cy="59436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8763000" y="4968240"/>
            <a:ext cx="0" cy="59436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 l="19556" t="15556" r="18222" b="7778"/>
          <a:stretch>
            <a:fillRect/>
          </a:stretch>
        </p:blipFill>
        <p:spPr bwMode="auto">
          <a:xfrm>
            <a:off x="3200400" y="1219200"/>
            <a:ext cx="533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/>
          <a:srcRect l="19556" t="15555" r="18222" b="7778"/>
          <a:stretch>
            <a:fillRect/>
          </a:stretch>
        </p:blipFill>
        <p:spPr bwMode="auto">
          <a:xfrm>
            <a:off x="3200400" y="1219200"/>
            <a:ext cx="533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43200" y="1295400"/>
            <a:ext cx="6232826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43200" y="1295400"/>
            <a:ext cx="6232824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611209" y="5162490"/>
            <a:ext cx="1951391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Alexandria, LA</a:t>
            </a:r>
            <a:endParaRPr lang="en-US" sz="2000" b="1" dirty="0"/>
          </a:p>
        </p:txBody>
      </p:sp>
      <p:sp>
        <p:nvSpPr>
          <p:cNvPr id="89" name="TextBox 88"/>
          <p:cNvSpPr txBox="1"/>
          <p:nvPr/>
        </p:nvSpPr>
        <p:spPr>
          <a:xfrm>
            <a:off x="5418445" y="2571690"/>
            <a:ext cx="1287155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Red River</a:t>
            </a:r>
            <a:endParaRPr lang="en-US" sz="2000" b="1" dirty="0"/>
          </a:p>
        </p:txBody>
      </p:sp>
      <p:sp>
        <p:nvSpPr>
          <p:cNvPr id="5" name="Left Arrow 4"/>
          <p:cNvSpPr/>
          <p:nvPr/>
        </p:nvSpPr>
        <p:spPr>
          <a:xfrm rot="19249433">
            <a:off x="5464546" y="3284807"/>
            <a:ext cx="554019" cy="127956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54" y="2895600"/>
            <a:ext cx="3972598" cy="209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351" y="4161166"/>
            <a:ext cx="2394953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000"/>
                            </p:stCondLst>
                            <p:childTnLst>
                              <p:par>
                                <p:cTn id="2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500"/>
                            </p:stCondLst>
                            <p:childTnLst>
                              <p:par>
                                <p:cTn id="2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000"/>
                            </p:stCondLst>
                            <p:childTnLst>
                              <p:par>
                                <p:cTn id="2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500"/>
                            </p:stCondLst>
                            <p:childTnLst>
                              <p:par>
                                <p:cTn id="2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000"/>
                            </p:stCondLst>
                            <p:childTnLst>
                              <p:par>
                                <p:cTn id="2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3500"/>
                            </p:stCondLst>
                            <p:childTnLst>
                              <p:par>
                                <p:cTn id="2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500"/>
                            </p:stCondLst>
                            <p:childTnLst>
                              <p:par>
                                <p:cTn id="27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000"/>
                            </p:stCondLst>
                            <p:childTnLst>
                              <p:par>
                                <p:cTn id="3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000"/>
                            </p:stCondLst>
                            <p:childTnLst>
                              <p:par>
                                <p:cTn id="3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 build="p"/>
      <p:bldP spid="11" grpId="0" animBg="1"/>
      <p:bldP spid="12" grpId="0" animBg="1"/>
      <p:bldP spid="16" grpId="0"/>
      <p:bldP spid="19" grpId="0"/>
      <p:bldP spid="21" grpId="0" animBg="1"/>
      <p:bldP spid="29" grpId="0" animBg="1"/>
      <p:bldP spid="53" grpId="0" animBg="1"/>
      <p:bldP spid="54" grpId="0"/>
      <p:bldP spid="58" grpId="0"/>
      <p:bldP spid="60" grpId="0"/>
      <p:bldP spid="55" grpId="0"/>
      <p:bldP spid="6" grpId="0" animBg="1"/>
      <p:bldP spid="74" grpId="0" animBg="1"/>
      <p:bldP spid="75" grpId="0" animBg="1"/>
      <p:bldP spid="76" grpId="0" animBg="1"/>
      <p:bldP spid="77" grpId="0" animBg="1"/>
      <p:bldP spid="78" grpId="0"/>
      <p:bldP spid="79" grpId="0" animBg="1"/>
      <p:bldP spid="80" grpId="0" animBg="1"/>
      <p:bldP spid="81" grpId="0" animBg="1"/>
      <p:bldP spid="10" grpId="0"/>
      <p:bldP spid="82" grpId="0" animBg="1"/>
      <p:bldP spid="83" grpId="0"/>
      <p:bldP spid="84" grpId="0" animBg="1"/>
      <p:bldP spid="85" grpId="0"/>
      <p:bldP spid="44" grpId="0" animBg="1"/>
      <p:bldP spid="96" grpId="0" animBg="1"/>
      <p:bldP spid="107" grpId="0" animBg="1"/>
      <p:bldP spid="109" grpId="0" animBg="1"/>
      <p:bldP spid="110" grpId="0" animBg="1"/>
      <p:bldP spid="111" grpId="0" animBg="1"/>
      <p:bldP spid="112" grpId="0" animBg="1"/>
      <p:bldP spid="114" grpId="0" animBg="1"/>
      <p:bldP spid="115" grpId="0" animBg="1"/>
      <p:bldP spid="116" grpId="0" animBg="1"/>
      <p:bldP spid="117" grpId="0"/>
      <p:bldP spid="118" grpId="0" animBg="1"/>
      <p:bldP spid="119" grpId="0" animBg="1"/>
      <p:bldP spid="120" grpId="0" animBg="1"/>
      <p:bldP spid="121" grpId="0" animBg="1"/>
      <p:bldP spid="122" grpId="0"/>
      <p:bldP spid="123" grpId="0" animBg="1"/>
      <p:bldP spid="124" grpId="0" animBg="1"/>
      <p:bldP spid="125" grpId="0" animBg="1"/>
      <p:bldP spid="126" grpId="0"/>
      <p:bldP spid="127" grpId="0" animBg="1"/>
      <p:bldP spid="128" grpId="0"/>
      <p:bldP spid="129" grpId="0" animBg="1"/>
      <p:bldP spid="130" grpId="0"/>
      <p:bldP spid="132" grpId="0" animBg="1"/>
      <p:bldP spid="133" grpId="0" animBg="1"/>
      <p:bldP spid="87" grpId="0" animBg="1"/>
      <p:bldP spid="88" grpId="0" animBg="1"/>
      <p:bldP spid="90" grpId="0"/>
      <p:bldP spid="4" grpId="0" animBg="1"/>
      <p:bldP spid="4" grpId="1" animBg="1"/>
      <p:bldP spid="89" grpId="0" animBg="1"/>
      <p:bldP spid="89" grpId="1" animBg="1"/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Sites Modeled and 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1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Six river sites tested at various elevation data resolutions: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4564320"/>
            <a:ext cx="79248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Spatial Statistical tests performed: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Cohen’s Kappa Coefficient</a:t>
            </a:r>
            <a:r>
              <a:rPr lang="en-US" sz="2600" baseline="30000" dirty="0" smtClean="0"/>
              <a:t>2,4</a:t>
            </a:r>
            <a:endParaRPr lang="en-US" sz="2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Overall pixel classification accuracy</a:t>
            </a:r>
            <a:r>
              <a:rPr lang="en-US" sz="2600" baseline="30000" dirty="0"/>
              <a:t>6</a:t>
            </a:r>
            <a:endParaRPr lang="en-US" sz="2600" dirty="0" smtClean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Computed for: </a:t>
            </a:r>
            <a:r>
              <a:rPr lang="en-US" sz="26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Minor</a:t>
            </a:r>
            <a:r>
              <a:rPr lang="en-US" sz="2600" b="1" dirty="0" smtClean="0"/>
              <a:t>, </a:t>
            </a:r>
            <a:r>
              <a:rPr lang="en-US" sz="2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Moderate</a:t>
            </a:r>
            <a:r>
              <a:rPr lang="en-US" sz="2600" b="1" dirty="0" smtClean="0"/>
              <a:t>, </a:t>
            </a:r>
            <a:r>
              <a:rPr lang="en-US" sz="2600" b="1" i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</a:t>
            </a:r>
            <a:r>
              <a:rPr lang="en-US" sz="2600" b="1" dirty="0" smtClean="0"/>
              <a:t>, </a:t>
            </a:r>
            <a:r>
              <a:rPr lang="en-US" sz="2600" dirty="0" smtClean="0"/>
              <a:t>and</a:t>
            </a:r>
            <a:r>
              <a:rPr lang="en-US" sz="2600" b="1" dirty="0" smtClean="0"/>
              <a:t> </a:t>
            </a:r>
            <a:r>
              <a:rPr lang="en-US" sz="2600" b="1" i="1" dirty="0" smtClean="0"/>
              <a:t>Record </a:t>
            </a:r>
            <a:r>
              <a:rPr lang="en-US" sz="2600" dirty="0" smtClean="0"/>
              <a:t>stages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200187"/>
              </p:ext>
            </p:extLst>
          </p:nvPr>
        </p:nvGraphicFramePr>
        <p:xfrm>
          <a:off x="1333500" y="1676400"/>
          <a:ext cx="63246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2300"/>
                <a:gridCol w="31623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River Site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 smtClean="0"/>
                        <a:t>LiDAR</a:t>
                      </a:r>
                      <a:r>
                        <a:rPr lang="en-US" sz="1500" dirty="0" smtClean="0"/>
                        <a:t>/DEM</a:t>
                      </a:r>
                      <a:r>
                        <a:rPr lang="en-US" sz="1500" baseline="0" dirty="0" smtClean="0"/>
                        <a:t> Resolution</a:t>
                      </a:r>
                      <a:endParaRPr lang="en-US" sz="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Leaf River at Hattiesburg, MS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~ 9 Feet (3 Meter) </a:t>
                      </a:r>
                      <a:r>
                        <a:rPr lang="en-US" sz="1500" dirty="0" err="1" smtClean="0"/>
                        <a:t>LiDAR</a:t>
                      </a:r>
                      <a:endParaRPr lang="en-US" sz="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Susquehanna</a:t>
                      </a:r>
                      <a:r>
                        <a:rPr lang="en-US" sz="1500" baseline="0" dirty="0" smtClean="0"/>
                        <a:t> River at </a:t>
                      </a:r>
                      <a:r>
                        <a:rPr lang="en-US" sz="1500" dirty="0" smtClean="0"/>
                        <a:t>Binghamton</a:t>
                      </a:r>
                      <a:r>
                        <a:rPr lang="en-US" sz="1500" baseline="0" dirty="0" smtClean="0"/>
                        <a:t>, NY 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~</a:t>
                      </a:r>
                      <a:r>
                        <a:rPr lang="en-US" sz="1500" baseline="0" dirty="0" smtClean="0"/>
                        <a:t> 6 Feet (2 Meter) </a:t>
                      </a:r>
                      <a:r>
                        <a:rPr lang="en-US" sz="1500" baseline="0" dirty="0" err="1" smtClean="0"/>
                        <a:t>LiDAR</a:t>
                      </a:r>
                      <a:endParaRPr lang="en-US" sz="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Red River at Alexandria, LA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20 Feet </a:t>
                      </a:r>
                      <a:r>
                        <a:rPr lang="en-US" sz="1500" dirty="0" err="1" smtClean="0"/>
                        <a:t>LiDAR</a:t>
                      </a:r>
                      <a:endParaRPr lang="en-US" sz="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Susquehanna River at Harrisburg, PA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30</a:t>
                      </a:r>
                      <a:r>
                        <a:rPr lang="en-US" sz="1500" baseline="0" dirty="0" smtClean="0"/>
                        <a:t> Feet (10 meter) DEM</a:t>
                      </a:r>
                      <a:endParaRPr lang="en-US" sz="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Kentucky River</a:t>
                      </a:r>
                      <a:r>
                        <a:rPr lang="en-US" sz="1500" baseline="0" dirty="0" smtClean="0"/>
                        <a:t> at Frankfort, KY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5 Feet LiDAR</a:t>
                      </a:r>
                      <a:endParaRPr lang="en-US" sz="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Onion Creek at Austin, TX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30 Feet (10 Meter)</a:t>
                      </a:r>
                      <a:r>
                        <a:rPr lang="en-US" sz="1500" baseline="0" dirty="0" smtClean="0"/>
                        <a:t> DEM</a:t>
                      </a:r>
                      <a:endParaRPr lang="en-US" sz="15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705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Cohen’s Kappa Coefficient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Assess inter-model reliability between two or more spatially observed/coded qualitative or categorical variables</a:t>
            </a:r>
            <a:r>
              <a:rPr lang="en-US" baseline="30000" dirty="0" smtClean="0"/>
              <a:t>2</a:t>
            </a:r>
            <a:r>
              <a:rPr lang="en-US" dirty="0" smtClean="0"/>
              <a:t>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994350"/>
              </p:ext>
            </p:extLst>
          </p:nvPr>
        </p:nvGraphicFramePr>
        <p:xfrm>
          <a:off x="5486400" y="3733800"/>
          <a:ext cx="32766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9150"/>
                <a:gridCol w="819150"/>
                <a:gridCol w="819150"/>
                <a:gridCol w="819150"/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Totals</a:t>
                      </a:r>
                      <a:endParaRPr lang="en-US" dirty="0"/>
                    </a:p>
                  </a:txBody>
                  <a:tcPr anchor="ctr"/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Yes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</a:t>
                      </a:r>
                      <a:endParaRPr lang="en-US" dirty="0"/>
                    </a:p>
                  </a:txBody>
                  <a:tcPr anchor="ctr"/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No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</a:t>
                      </a:r>
                      <a:endParaRPr lang="en-US" dirty="0"/>
                    </a:p>
                  </a:txBody>
                  <a:tcPr anchor="ctr"/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Totals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00600" y="4793159"/>
            <a:ext cx="83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A</a:t>
            </a:r>
            <a:endParaRPr lang="en-US" sz="4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858000" y="3048000"/>
            <a:ext cx="60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59612" y="3392602"/>
                <a:ext cx="2900730" cy="8745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𝜿</m:t>
                      </m:r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1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2400" b="1" i="1">
                                  <a:latin typeface="Cambria Math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a:rPr lang="en-US" sz="2400" b="1" i="1">
                                  <a:latin typeface="Cambria Math"/>
                                  <a:ea typeface="Cambria Math"/>
                                </a:rPr>
                                <m:t>𝑷𝒓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400" b="1" i="1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1">
                                      <a:latin typeface="Cambria Math"/>
                                      <a:ea typeface="Cambria Math"/>
                                    </a:rPr>
                                    <m:t>𝒂</m:t>
                                  </m:r>
                                </m:e>
                              </m:d>
                            </m:e>
                          </m:func>
                          <m:r>
                            <a:rPr lang="en-US" sz="2400" b="1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2400" b="1" i="1">
                              <a:latin typeface="Cambria Math"/>
                              <a:ea typeface="Cambria Math"/>
                            </a:rPr>
                            <m:t>𝑷𝒓</m:t>
                          </m:r>
                          <m:r>
                            <a:rPr lang="en-US" sz="2400" b="1" i="1">
                              <a:latin typeface="Cambria Math"/>
                              <a:ea typeface="Cambria Math"/>
                            </a:rPr>
                            <m:t>⁡(</m:t>
                          </m:r>
                          <m:r>
                            <a:rPr lang="en-US" sz="2400" b="1" i="1">
                              <a:latin typeface="Cambria Math"/>
                              <a:ea typeface="Cambria Math"/>
                            </a:rPr>
                            <m:t>𝒆</m:t>
                          </m:r>
                          <m:r>
                            <a:rPr lang="en-US" sz="2400" b="1" i="1">
                              <a:latin typeface="Cambria Math"/>
                              <a:ea typeface="Cambria Math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2400" b="1" dirty="0"/>
                            <m:t> 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𝟏</m:t>
                          </m:r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2400" b="1" i="0" smtClean="0">
                              <a:latin typeface="Cambria Math"/>
                              <a:ea typeface="Cambria Math"/>
                            </a:rPr>
                            <m:t>𝐏𝐫</m:t>
                          </m:r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⁡(</m:t>
                          </m:r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𝒆</m:t>
                          </m:r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612" y="3392602"/>
                <a:ext cx="2900730" cy="874598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6200" y="4419600"/>
                <a:ext cx="38191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b="1" i="1">
                            <a:latin typeface="Cambria Math"/>
                            <a:ea typeface="Cambria Math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/>
                            <a:ea typeface="Cambria Math"/>
                          </a:rPr>
                          <m:t>𝑷𝒓</m:t>
                        </m:r>
                      </m:fName>
                      <m:e>
                        <m:d>
                          <m:dPr>
                            <m:ctrlPr>
                              <a:rPr lang="en-US" b="1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latin typeface="Cambria Math"/>
                                <a:ea typeface="Cambria Math"/>
                              </a:rPr>
                              <m:t>𝒂</m:t>
                            </m:r>
                          </m:e>
                        </m:d>
                      </m:e>
                    </m:func>
                  </m:oMath>
                </a14:m>
                <a:r>
                  <a:rPr lang="en-US" dirty="0" smtClean="0"/>
                  <a:t> = Relative Observed Agreement</a:t>
                </a:r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4419600"/>
                <a:ext cx="3819122" cy="369332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t="-8197" r="-799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6200" y="5257800"/>
                <a:ext cx="41777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b="1" i="1" smtClean="0">
                            <a:latin typeface="Cambria Math"/>
                            <a:ea typeface="Cambria Math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/>
                            <a:ea typeface="Cambria Math"/>
                          </a:rPr>
                          <m:t>𝑷𝒓</m:t>
                        </m:r>
                      </m:fName>
                      <m:e>
                        <m:d>
                          <m:dPr>
                            <m:ctrlPr>
                              <a:rPr lang="en-US" b="1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/>
                                <a:ea typeface="Cambria Math"/>
                              </a:rPr>
                              <m:t>𝒆</m:t>
                            </m:r>
                          </m:e>
                        </m:d>
                      </m:e>
                    </m:func>
                  </m:oMath>
                </a14:m>
                <a:r>
                  <a:rPr lang="en-US" dirty="0" smtClean="0"/>
                  <a:t> = Probability of Random Agreement</a:t>
                </a:r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5257800"/>
                <a:ext cx="4177747" cy="369332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t="-8333" r="-1314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891100" y="48006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20 + 15 = 35      35/50 = 0.7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41852" y="5627132"/>
            <a:ext cx="4558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[(30/50) * (25/50)] + ([20/50) * (25/50)] = 0.5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067684" y="6113757"/>
                <a:ext cx="1830436" cy="6764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/>
                          <a:ea typeface="Cambria Math"/>
                        </a:rPr>
                        <m:t>𝜿</m:t>
                      </m:r>
                      <m:r>
                        <a:rPr lang="en-US" sz="2000" b="1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latin typeface="Cambria Math"/>
                              <a:ea typeface="Cambria Math"/>
                            </a:rPr>
                            <m:t>𝟎</m:t>
                          </m:r>
                          <m:r>
                            <a:rPr lang="en-US" sz="2000" b="1" i="1" smtClean="0">
                              <a:latin typeface="Cambria Math"/>
                              <a:ea typeface="Cambria Math"/>
                            </a:rPr>
                            <m:t>.</m:t>
                          </m:r>
                          <m:r>
                            <a:rPr lang="en-US" sz="2000" b="1" i="1" smtClean="0">
                              <a:latin typeface="Cambria Math"/>
                              <a:ea typeface="Cambria Math"/>
                            </a:rPr>
                            <m:t>𝟕</m:t>
                          </m:r>
                          <m:r>
                            <a:rPr lang="en-US" sz="2000" b="1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2000" b="1" i="0" smtClean="0">
                              <a:latin typeface="Cambria Math"/>
                              <a:ea typeface="Cambria Math"/>
                            </a:rPr>
                            <m:t>0.5</m:t>
                          </m:r>
                          <m:r>
                            <m:rPr>
                              <m:nor/>
                            </m:rPr>
                            <a:rPr lang="en-US" sz="2000" b="1" dirty="0"/>
                            <m:t> </m:t>
                          </m:r>
                        </m:num>
                        <m:den>
                          <m:r>
                            <a:rPr lang="en-US" sz="2000" b="1" i="1" smtClean="0">
                              <a:latin typeface="Cambria Math"/>
                              <a:ea typeface="Cambria Math"/>
                            </a:rPr>
                            <m:t>𝟏</m:t>
                          </m:r>
                          <m:r>
                            <a:rPr lang="en-US" sz="2000" b="1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2000" b="1" i="1" smtClean="0">
                              <a:latin typeface="Cambria Math"/>
                              <a:ea typeface="Cambria Math"/>
                            </a:rPr>
                            <m:t>𝟎</m:t>
                          </m:r>
                          <m:r>
                            <a:rPr lang="en-US" sz="2000" b="1" i="1" smtClean="0">
                              <a:latin typeface="Cambria Math"/>
                              <a:ea typeface="Cambria Math"/>
                            </a:rPr>
                            <m:t>.</m:t>
                          </m:r>
                          <m:r>
                            <a:rPr lang="en-US" sz="2000" b="1" i="1" smtClean="0">
                              <a:latin typeface="Cambria Math"/>
                              <a:ea typeface="Cambria Math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684" y="6113757"/>
                <a:ext cx="1830436" cy="676404"/>
              </a:xfrm>
              <a:prstGeom prst="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3048000" y="632460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= 0.40</a:t>
            </a:r>
            <a:endParaRPr lang="en-US"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6327560" y="4462436"/>
            <a:ext cx="759039" cy="5994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165761" y="5148944"/>
            <a:ext cx="759039" cy="5994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327560" y="4462436"/>
            <a:ext cx="2435440" cy="5994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324600" y="5105400"/>
            <a:ext cx="2435440" cy="7063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349331" y="4440663"/>
            <a:ext cx="737268" cy="19895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162800" y="4447704"/>
            <a:ext cx="737268" cy="19895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327560" y="5798815"/>
            <a:ext cx="759039" cy="5994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979229" y="4457700"/>
            <a:ext cx="759039" cy="5994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141029" y="5807061"/>
            <a:ext cx="759039" cy="5994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979228" y="5142756"/>
            <a:ext cx="759039" cy="5994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0" t="43370" r="51179" b="38615"/>
          <a:stretch/>
        </p:blipFill>
        <p:spPr bwMode="auto">
          <a:xfrm>
            <a:off x="4953000" y="3657600"/>
            <a:ext cx="4011865" cy="281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081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13" grpId="0"/>
      <p:bldP spid="14" grpId="0"/>
      <p:bldP spid="15" grpId="0" animBg="1"/>
      <p:bldP spid="16" grpId="0"/>
      <p:bldP spid="4" grpId="0" animBg="1"/>
      <p:bldP spid="4" grpId="1" animBg="1"/>
      <p:bldP spid="18" grpId="0" animBg="1"/>
      <p:bldP spid="18" grpId="1" animBg="1"/>
      <p:bldP spid="19" grpId="0" animBg="1"/>
      <p:bldP spid="19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303" y="0"/>
            <a:ext cx="4496697" cy="3474720"/>
            <a:chOff x="75303" y="0"/>
            <a:chExt cx="4496697" cy="3474720"/>
          </a:xfrm>
        </p:grpSpPr>
        <p:pic>
          <p:nvPicPr>
            <p:cNvPr id="3075" name="Picture 3" descr="T:\Forecaster\JSA\Flood_Extent_Project\Minor_Compare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03" y="0"/>
              <a:ext cx="4496697" cy="347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429000" y="76200"/>
              <a:ext cx="1066800" cy="338554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Minor</a:t>
              </a:r>
              <a:endPara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572000" y="0"/>
            <a:ext cx="4496697" cy="3474720"/>
            <a:chOff x="4572000" y="0"/>
            <a:chExt cx="4496697" cy="3474720"/>
          </a:xfrm>
        </p:grpSpPr>
        <p:pic>
          <p:nvPicPr>
            <p:cNvPr id="3076" name="Picture 4" descr="T:\Forecaster\JSA\Flood_Extent_Project\Mod_Compar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0"/>
              <a:ext cx="4496697" cy="347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4648200" y="76577"/>
              <a:ext cx="1066800" cy="33855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Moderate</a:t>
              </a:r>
              <a:endPara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5303" y="3383280"/>
            <a:ext cx="4496697" cy="3474720"/>
            <a:chOff x="75303" y="3383280"/>
            <a:chExt cx="4496697" cy="3474720"/>
          </a:xfrm>
        </p:grpSpPr>
        <p:pic>
          <p:nvPicPr>
            <p:cNvPr id="3077" name="Picture 5" descr="T:\Forecaster\JSA\Flood_Extent_Project\major_Compar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03" y="3383280"/>
              <a:ext cx="4496697" cy="347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429000" y="3474720"/>
              <a:ext cx="1066800" cy="338554"/>
            </a:xfrm>
            <a:prstGeom prst="rect">
              <a:avLst/>
            </a:prstGeom>
            <a:solidFill>
              <a:srgbClr val="FF33CC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Major</a:t>
              </a:r>
              <a:endPara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572000" y="3383280"/>
            <a:ext cx="4496696" cy="3474720"/>
            <a:chOff x="4572000" y="3383280"/>
            <a:chExt cx="4496696" cy="3474720"/>
          </a:xfrm>
        </p:grpSpPr>
        <p:pic>
          <p:nvPicPr>
            <p:cNvPr id="3078" name="Picture 6" descr="T:\Forecaster\JSA\Flood_Extent_Project\rec_Compar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383280"/>
              <a:ext cx="4496696" cy="347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648200" y="3471446"/>
              <a:ext cx="1066800" cy="33855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Record</a:t>
              </a:r>
              <a:endPara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0" t="43370" r="51179" b="38615"/>
          <a:stretch/>
        </p:blipFill>
        <p:spPr bwMode="auto">
          <a:xfrm>
            <a:off x="3276600" y="2285999"/>
            <a:ext cx="2539332" cy="177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02334" y="3711129"/>
            <a:ext cx="1498266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800600" y="4400490"/>
            <a:ext cx="990600" cy="40011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Ƙ = 0.97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4800" y="4399504"/>
            <a:ext cx="990600" cy="400110"/>
          </a:xfrm>
          <a:prstGeom prst="rect">
            <a:avLst/>
          </a:prstGeom>
          <a:solidFill>
            <a:srgbClr val="FF33CC"/>
          </a:solidFill>
          <a:ln w="28575">
            <a:solidFill>
              <a:schemeClr val="tx1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 smtClean="0"/>
              <a:t>Ƙ = 0.82</a:t>
            </a:r>
            <a:endParaRPr lang="en-US" sz="20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304800" y="1020744"/>
            <a:ext cx="990600" cy="400110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 smtClean="0"/>
              <a:t>Ƙ = 0.81</a:t>
            </a:r>
            <a:endParaRPr lang="en-US" sz="20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4800600" y="1047690"/>
            <a:ext cx="990600" cy="40011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 smtClean="0"/>
              <a:t>Ƙ = 0.82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40483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9" grpId="0" animBg="1"/>
      <p:bldP spid="30" grpId="0" animBg="1"/>
      <p:bldP spid="32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572000" y="685800"/>
            <a:ext cx="4466372" cy="3017520"/>
            <a:chOff x="4572000" y="685800"/>
            <a:chExt cx="4466372" cy="301752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200" y="685800"/>
              <a:ext cx="4390172" cy="301752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4572000" y="685800"/>
              <a:ext cx="533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/>
                <a:t>Fig. 2</a:t>
              </a:r>
              <a:endParaRPr lang="en-US" sz="1000" b="1" dirty="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9" y="685800"/>
            <a:ext cx="4390172" cy="301752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7147" y="3832746"/>
            <a:ext cx="8991600" cy="2895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Unedited FESM Flood Extents had substantial to near perfect agreement.</a:t>
            </a:r>
          </a:p>
          <a:p>
            <a:pPr lvl="1"/>
            <a:r>
              <a:rPr lang="en-US" dirty="0" smtClean="0"/>
              <a:t>Record Stage performed the strongest on average across all sites </a:t>
            </a:r>
            <a:r>
              <a:rPr lang="en-US" sz="1700" dirty="0" smtClean="0"/>
              <a:t>(Austin, TX outlier)</a:t>
            </a:r>
          </a:p>
          <a:p>
            <a:pPr lvl="1"/>
            <a:r>
              <a:rPr lang="en-US" dirty="0" smtClean="0"/>
              <a:t>Moderate Flood Stage was weakest on average across all 6 sites </a:t>
            </a:r>
            <a:r>
              <a:rPr lang="en-US" sz="1700" dirty="0" smtClean="0"/>
              <a:t>(moderate  agreement)</a:t>
            </a:r>
            <a:endParaRPr lang="en-US" sz="1700" dirty="0"/>
          </a:p>
          <a:p>
            <a:r>
              <a:rPr lang="en-US" dirty="0" smtClean="0"/>
              <a:t>Using water impact location descriptions &amp; FEMA DFIRM maps, edited flood </a:t>
            </a:r>
            <a:r>
              <a:rPr lang="en-US" dirty="0"/>
              <a:t>e</a:t>
            </a:r>
            <a:r>
              <a:rPr lang="en-US" dirty="0" smtClean="0"/>
              <a:t>xtents (Fig. 2) had near perfect to substantial agreement.</a:t>
            </a:r>
          </a:p>
          <a:p>
            <a:pPr lvl="1"/>
            <a:r>
              <a:rPr lang="en-US" dirty="0" smtClean="0"/>
              <a:t>Excluding the minor and moderate stages for Frankfort, KY </a:t>
            </a:r>
            <a:r>
              <a:rPr lang="en-US" sz="1700" i="1" dirty="0" smtClean="0"/>
              <a:t>(High substantial agreement)</a:t>
            </a:r>
          </a:p>
          <a:p>
            <a:pPr lvl="2"/>
            <a:r>
              <a:rPr lang="en-US" dirty="0" smtClean="0"/>
              <a:t>Kappa could be raised further with local knowledge of Trumbo Bottom Area.</a:t>
            </a:r>
          </a:p>
          <a:p>
            <a:pPr lvl="1"/>
            <a:r>
              <a:rPr lang="en-US" dirty="0" smtClean="0"/>
              <a:t>Significant improvement for Alexandria, LA site in Bayou Maria Basin</a:t>
            </a:r>
          </a:p>
          <a:p>
            <a:pPr lvl="1"/>
            <a:r>
              <a:rPr lang="en-US" dirty="0" smtClean="0"/>
              <a:t>Moderate Flood Stage still lowest on average but above 0.8 (near perfect)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2971800" cy="65563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367244" y="2133600"/>
            <a:ext cx="425271" cy="762000"/>
          </a:xfrm>
          <a:prstGeom prst="rect">
            <a:avLst/>
          </a:prstGeom>
          <a:solidFill>
            <a:schemeClr val="accent6">
              <a:lumMod val="75000"/>
              <a:alpha val="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928359" y="2133600"/>
            <a:ext cx="447675" cy="762000"/>
          </a:xfrm>
          <a:prstGeom prst="rect">
            <a:avLst/>
          </a:prstGeom>
          <a:solidFill>
            <a:schemeClr val="accent6">
              <a:lumMod val="75000"/>
              <a:alpha val="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224348" y="2087544"/>
            <a:ext cx="428896" cy="530352"/>
          </a:xfrm>
          <a:prstGeom prst="rect">
            <a:avLst/>
          </a:prstGeom>
          <a:solidFill>
            <a:schemeClr val="accent6">
              <a:lumMod val="75000"/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785463" y="2095500"/>
            <a:ext cx="428625" cy="533400"/>
          </a:xfrm>
          <a:prstGeom prst="rect">
            <a:avLst/>
          </a:prstGeom>
          <a:solidFill>
            <a:schemeClr val="accent6">
              <a:lumMod val="75000"/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970315" y="2438400"/>
            <a:ext cx="473888" cy="533400"/>
          </a:xfrm>
          <a:prstGeom prst="rect">
            <a:avLst/>
          </a:prstGeom>
          <a:solidFill>
            <a:schemeClr val="accent6">
              <a:lumMod val="75000"/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527074" y="2438400"/>
            <a:ext cx="465907" cy="533400"/>
          </a:xfrm>
          <a:prstGeom prst="rect">
            <a:avLst/>
          </a:prstGeom>
          <a:solidFill>
            <a:schemeClr val="accent6">
              <a:lumMod val="75000"/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30233" y="2895600"/>
            <a:ext cx="495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Flood Walls</a:t>
            </a:r>
            <a:endParaRPr lang="en-US" sz="1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16655" y="2876490"/>
            <a:ext cx="495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Flood Walls</a:t>
            </a:r>
            <a:endParaRPr lang="en-US" sz="1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39685" y="29337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Backwater Flooding</a:t>
            </a:r>
            <a:endParaRPr lang="en-US" sz="1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11685" y="29337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Backwater Flooding</a:t>
            </a:r>
            <a:endParaRPr lang="en-US" sz="1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71948" y="2600325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Flood Wall &amp; Backwater Flooding</a:t>
            </a:r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43948" y="2600325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Flood Wall &amp; Backwater Flooding</a:t>
            </a:r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382000" y="2227804"/>
            <a:ext cx="428625" cy="1047810"/>
          </a:xfrm>
          <a:prstGeom prst="rect">
            <a:avLst/>
          </a:prstGeom>
          <a:solidFill>
            <a:schemeClr val="accent6">
              <a:lumMod val="75000"/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833948" y="2228790"/>
            <a:ext cx="428625" cy="1047810"/>
          </a:xfrm>
          <a:prstGeom prst="rect">
            <a:avLst/>
          </a:prstGeom>
          <a:solidFill>
            <a:schemeClr val="accent6">
              <a:lumMod val="75000"/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8229600" y="1066800"/>
            <a:ext cx="76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HEC-RAS Modeling Issues</a:t>
            </a:r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55422" y="1066800"/>
            <a:ext cx="76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HEC-RAS Modeling Issues</a:t>
            </a:r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234018" y="1381648"/>
            <a:ext cx="3731622" cy="645608"/>
          </a:xfrm>
          <a:prstGeom prst="rect">
            <a:avLst/>
          </a:prstGeom>
          <a:solidFill>
            <a:srgbClr val="00FF00">
              <a:alpha val="10000"/>
            </a:srgbClr>
          </a:solidFill>
          <a:ln w="3175">
            <a:solidFill>
              <a:srgbClr val="00CC6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85800" y="2025236"/>
            <a:ext cx="3731622" cy="649971"/>
          </a:xfrm>
          <a:prstGeom prst="rect">
            <a:avLst/>
          </a:prstGeom>
          <a:solidFill>
            <a:schemeClr val="accent6">
              <a:lumMod val="75000"/>
              <a:alpha val="10000"/>
            </a:schemeClr>
          </a:solidFill>
          <a:ln w="31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234018" y="2027256"/>
            <a:ext cx="3731622" cy="637401"/>
          </a:xfrm>
          <a:prstGeom prst="rect">
            <a:avLst/>
          </a:prstGeom>
          <a:solidFill>
            <a:schemeClr val="accent6">
              <a:lumMod val="75000"/>
              <a:alpha val="10000"/>
            </a:schemeClr>
          </a:solidFill>
          <a:ln w="3175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85800" y="2675207"/>
            <a:ext cx="3731622" cy="620503"/>
          </a:xfrm>
          <a:prstGeom prst="rect">
            <a:avLst/>
          </a:prstGeom>
          <a:solidFill>
            <a:srgbClr val="C00000">
              <a:alpha val="10000"/>
            </a:srgbClr>
          </a:solidFill>
          <a:ln w="31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232852" y="2666719"/>
            <a:ext cx="3731622" cy="637401"/>
          </a:xfrm>
          <a:prstGeom prst="rect">
            <a:avLst/>
          </a:prstGeom>
          <a:solidFill>
            <a:srgbClr val="C00000">
              <a:alpha val="10000"/>
            </a:srgbClr>
          </a:solidFill>
          <a:ln w="31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1383991"/>
            <a:ext cx="3731622" cy="637401"/>
          </a:xfrm>
          <a:prstGeom prst="rect">
            <a:avLst/>
          </a:prstGeom>
          <a:solidFill>
            <a:srgbClr val="00FF00">
              <a:alpha val="10000"/>
            </a:srgbClr>
          </a:solidFill>
          <a:ln w="3175">
            <a:solidFill>
              <a:srgbClr val="00CC6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34312" y="1382711"/>
            <a:ext cx="3087189" cy="19659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hidden="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" t="19786" r="1346" b="29197"/>
          <a:stretch/>
        </p:blipFill>
        <p:spPr bwMode="auto">
          <a:xfrm>
            <a:off x="914400" y="1143000"/>
            <a:ext cx="7560860" cy="5131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hidden="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" t="19786" r="1346" b="29197"/>
          <a:stretch/>
        </p:blipFill>
        <p:spPr bwMode="auto">
          <a:xfrm>
            <a:off x="897340" y="1143000"/>
            <a:ext cx="7560860" cy="5131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6008" y="685800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Fig. 1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97533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  <p:bldP spid="15" grpId="0" animBg="1"/>
      <p:bldP spid="19" grpId="0" animBg="1"/>
      <p:bldP spid="20" grpId="0" animBg="1"/>
      <p:bldP spid="4" grpId="0"/>
      <p:bldP spid="21" grpId="0"/>
      <p:bldP spid="22" grpId="0"/>
      <p:bldP spid="23" grpId="0"/>
      <p:bldP spid="24" grpId="0"/>
      <p:bldP spid="25" grpId="0"/>
      <p:bldP spid="28" grpId="0" animBg="1"/>
      <p:bldP spid="29" grpId="0" animBg="1"/>
      <p:bldP spid="30" grpId="0"/>
      <p:bldP spid="31" grpId="0"/>
      <p:bldP spid="32" grpId="0" animBg="1"/>
      <p:bldP spid="34" grpId="0" animBg="1"/>
      <p:bldP spid="36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</a:t>
            </a:r>
            <a:r>
              <a:rPr lang="en-US" dirty="0" smtClean="0"/>
              <a:t>lood Pixel </a:t>
            </a:r>
            <a:r>
              <a:rPr lang="en-US" b="1" dirty="0" smtClean="0"/>
              <a:t>C</a:t>
            </a:r>
            <a:r>
              <a:rPr lang="en-US" dirty="0" smtClean="0"/>
              <a:t>lassification </a:t>
            </a:r>
            <a:r>
              <a:rPr lang="en-US" b="1" dirty="0" smtClean="0"/>
              <a:t>A</a:t>
            </a:r>
            <a:r>
              <a:rPr lang="en-US" dirty="0" smtClean="0"/>
              <a:t>ccuracy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85800"/>
          </a:xfrm>
        </p:spPr>
        <p:txBody>
          <a:bodyPr/>
          <a:lstStyle/>
          <a:p>
            <a:r>
              <a:rPr lang="en-US" dirty="0" smtClean="0"/>
              <a:t>FCA  =                    </a:t>
            </a:r>
            <a:r>
              <a:rPr lang="en-US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Pixels of </a:t>
            </a:r>
            <a:r>
              <a:rPr lang="en-US" i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Flood</a:t>
            </a:r>
            <a:r>
              <a:rPr lang="en-US" i="1" baseline="-25000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Correct</a:t>
            </a:r>
            <a:r>
              <a:rPr lang="en-US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i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0" y="23622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Pixels of </a:t>
            </a:r>
            <a:r>
              <a:rPr lang="en-US" i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Flood</a:t>
            </a:r>
            <a:r>
              <a:rPr lang="en-US" i="1" baseline="-25000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Correct</a:t>
            </a:r>
            <a:r>
              <a:rPr lang="en-US" i="1" baseline="-250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smtClean="0"/>
              <a:t>+ </a:t>
            </a: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Pixels of </a:t>
            </a:r>
            <a:r>
              <a:rPr lang="en-US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Flood</a:t>
            </a:r>
            <a:r>
              <a:rPr lang="en-US" i="1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Omission</a:t>
            </a:r>
            <a:r>
              <a:rPr lang="en-US" i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smtClean="0"/>
              <a:t>+ </a:t>
            </a:r>
            <a:r>
              <a:rPr lang="en-US" i="1" dirty="0" smtClean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Pixels of </a:t>
            </a:r>
            <a:r>
              <a:rPr lang="en-US" i="1" dirty="0" err="1" smtClean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Flood</a:t>
            </a:r>
            <a:r>
              <a:rPr lang="en-US" i="1" baseline="-25000" dirty="0" err="1" smtClean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Commission</a:t>
            </a:r>
            <a:r>
              <a:rPr lang="en-US" i="1" baseline="-25000" dirty="0" smtClean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81200" y="2286000"/>
            <a:ext cx="6400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7302499"/>
              </p:ext>
            </p:extLst>
          </p:nvPr>
        </p:nvGraphicFramePr>
        <p:xfrm>
          <a:off x="504825" y="3276600"/>
          <a:ext cx="808037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" name="Equation" r:id="rId3" imgW="3936960" imgH="482400" progId="Equation.3">
                  <p:embed/>
                </p:oleObj>
              </mc:Choice>
              <mc:Fallback>
                <p:oleObj name="Equation" r:id="rId3" imgW="3936960" imgH="48240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825" y="3276600"/>
                        <a:ext cx="8080375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09600" y="4876800"/>
            <a:ext cx="7772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series of flood classification accuracy graphs comparing </a:t>
            </a:r>
            <a:r>
              <a:rPr lang="en-US" u="sng" dirty="0" smtClean="0"/>
              <a:t>unedited FESM Extents</a:t>
            </a:r>
            <a:r>
              <a:rPr lang="en-US" dirty="0" smtClean="0"/>
              <a:t> and </a:t>
            </a:r>
            <a:r>
              <a:rPr lang="en-US" u="sng" dirty="0" smtClean="0"/>
              <a:t>edited FESM Extents</a:t>
            </a:r>
            <a:r>
              <a:rPr lang="en-US" dirty="0" smtClean="0"/>
              <a:t> against the accepted AHPS Extents were generated for:</a:t>
            </a:r>
          </a:p>
          <a:p>
            <a:endParaRPr lang="en-US" sz="1000" dirty="0" smtClean="0"/>
          </a:p>
          <a:p>
            <a:r>
              <a:rPr lang="en-US" sz="2400" dirty="0" smtClean="0"/>
              <a:t>             - </a:t>
            </a:r>
            <a:r>
              <a:rPr lang="en-US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Minor </a:t>
            </a:r>
            <a:r>
              <a:rPr lang="en-US" sz="2400" i="1" dirty="0" smtClean="0"/>
              <a:t>     - 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Moderate </a:t>
            </a:r>
            <a:r>
              <a:rPr lang="en-US" sz="2400" i="1" dirty="0" smtClean="0"/>
              <a:t>      - </a:t>
            </a:r>
            <a:r>
              <a:rPr lang="en-US" sz="2400" b="1" i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</a:t>
            </a:r>
            <a:r>
              <a:rPr lang="en-US" sz="2400" i="1" dirty="0" smtClean="0"/>
              <a:t>     - </a:t>
            </a:r>
            <a:r>
              <a:rPr lang="en-US" sz="2400" b="1" i="1" dirty="0" smtClean="0"/>
              <a:t>Record </a:t>
            </a:r>
            <a:r>
              <a:rPr lang="en-US" sz="2400" i="1" dirty="0" smtClean="0"/>
              <a:t> 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60338"/>
            <a:ext cx="4421079" cy="3200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22" y="3535998"/>
            <a:ext cx="4421078" cy="3200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535998"/>
            <a:ext cx="4421078" cy="320040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"/>
            <a:ext cx="4421079" cy="3200400"/>
          </a:xfrm>
        </p:spPr>
      </p:pic>
      <p:cxnSp>
        <p:nvCxnSpPr>
          <p:cNvPr id="9" name="Straight Connector 8"/>
          <p:cNvCxnSpPr/>
          <p:nvPr/>
        </p:nvCxnSpPr>
        <p:spPr>
          <a:xfrm>
            <a:off x="685800" y="1943100"/>
            <a:ext cx="3581400" cy="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85800" y="1587500"/>
            <a:ext cx="3581400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010025" y="1666875"/>
            <a:ext cx="457200" cy="21544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/>
              <a:t>0.68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019550" y="1257300"/>
            <a:ext cx="457200" cy="215444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</a:rPr>
              <a:t>0.79</a:t>
            </a:r>
            <a:endParaRPr lang="en-US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34400" y="1384756"/>
            <a:ext cx="457200" cy="215444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</a:rPr>
              <a:t>0.78</a:t>
            </a:r>
            <a:endParaRPr lang="en-US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5257800" y="2101850"/>
            <a:ext cx="3581400" cy="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57800" y="1631950"/>
            <a:ext cx="3581400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013200" y="4457700"/>
            <a:ext cx="457200" cy="215444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</a:rPr>
              <a:t>0.85</a:t>
            </a:r>
            <a:endParaRPr lang="en-US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685800" y="5067300"/>
            <a:ext cx="3581400" cy="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85800" y="4781550"/>
            <a:ext cx="3581400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543925" y="4432756"/>
            <a:ext cx="457200" cy="215444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</a:rPr>
              <a:t>0.85</a:t>
            </a:r>
            <a:endParaRPr lang="en-US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257800" y="4940300"/>
            <a:ext cx="3581400" cy="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257800" y="4749800"/>
            <a:ext cx="3581400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524875" y="1968500"/>
            <a:ext cx="457200" cy="21544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/>
              <a:t>0.64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038600" y="4966156"/>
            <a:ext cx="457200" cy="21544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/>
              <a:t>0.74</a:t>
            </a:r>
            <a:endParaRPr lang="en-US" sz="1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8534400" y="4810125"/>
            <a:ext cx="457200" cy="21544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/>
              <a:t>0.80</a:t>
            </a:r>
            <a:endParaRPr lang="en-US" sz="1400" b="1" dirty="0"/>
          </a:p>
        </p:txBody>
      </p:sp>
      <p:sp>
        <p:nvSpPr>
          <p:cNvPr id="2" name="Rectangle 1"/>
          <p:cNvSpPr/>
          <p:nvPr/>
        </p:nvSpPr>
        <p:spPr>
          <a:xfrm>
            <a:off x="4646722" y="160338"/>
            <a:ext cx="4419382" cy="3200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645025" y="3536835"/>
            <a:ext cx="4419382" cy="3200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6877" y="3535998"/>
            <a:ext cx="4419382" cy="3200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8" grpId="0" animBg="1"/>
      <p:bldP spid="25" grpId="0" animBg="1"/>
      <p:bldP spid="13" grpId="0" animBg="1"/>
      <p:bldP spid="17" grpId="0" animBg="1"/>
      <p:bldP spid="24" grpId="0" animBg="1"/>
      <p:bldP spid="2" grpId="0" animBg="1"/>
      <p:bldP spid="28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943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FESM/ArcGIS Methodology deemed spatially accurate</a:t>
            </a:r>
          </a:p>
          <a:p>
            <a:pPr lvl="1"/>
            <a:r>
              <a:rPr lang="en-US" dirty="0" smtClean="0"/>
              <a:t>Effort vs. Cost Analysis</a:t>
            </a:r>
          </a:p>
          <a:p>
            <a:pPr lvl="2"/>
            <a:r>
              <a:rPr lang="en-US" sz="31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70-98% FCA accurate and acceptable statistically </a:t>
            </a:r>
          </a:p>
          <a:p>
            <a:pPr lvl="2"/>
            <a:r>
              <a:rPr lang="en-US" sz="31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Completed in a week or less (starting from scratch) </a:t>
            </a:r>
          </a:p>
          <a:p>
            <a:pPr lvl="2"/>
            <a:r>
              <a:rPr lang="en-US" sz="31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data in place &amp; practice, can be as fast as 1-3 hours for raw flood area </a:t>
            </a:r>
            <a:r>
              <a:rPr lang="en-US" sz="31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output &amp; no QC</a:t>
            </a:r>
            <a:endParaRPr lang="en-US" sz="3100" b="1" i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2" indent="0">
              <a:buNone/>
            </a:pPr>
            <a:endParaRPr lang="en-US" sz="1000" dirty="0" smtClean="0"/>
          </a:p>
          <a:p>
            <a:r>
              <a:rPr lang="en-US" dirty="0" smtClean="0"/>
              <a:t>Mapping Accuracy &amp; Kappa can be successfully increased through quality control measures:</a:t>
            </a:r>
          </a:p>
          <a:p>
            <a:pPr lvl="1"/>
            <a:r>
              <a:rPr lang="en-US" dirty="0" smtClean="0"/>
              <a:t>Set to match current Impact Statements – E19s</a:t>
            </a:r>
          </a:p>
          <a:p>
            <a:pPr lvl="1"/>
            <a:r>
              <a:rPr lang="en-US" dirty="0" smtClean="0"/>
              <a:t>FEMA DFIRM Data</a:t>
            </a:r>
          </a:p>
          <a:p>
            <a:pPr lvl="1"/>
            <a:r>
              <a:rPr lang="en-US" dirty="0" smtClean="0"/>
              <a:t>River Forecast Center </a:t>
            </a:r>
            <a:r>
              <a:rPr lang="en-US" dirty="0" smtClean="0"/>
              <a:t>Agreement</a:t>
            </a:r>
          </a:p>
          <a:p>
            <a:pPr lvl="1"/>
            <a:r>
              <a:rPr lang="en-US" dirty="0" smtClean="0"/>
              <a:t>Emergency Manager &amp; Local Water Authority Agreement</a:t>
            </a:r>
          </a:p>
          <a:p>
            <a:pPr marL="457200" lvl="1" indent="0">
              <a:buNone/>
            </a:pPr>
            <a:endParaRPr lang="en-US" sz="1000" dirty="0" smtClean="0"/>
          </a:p>
          <a:p>
            <a:r>
              <a:rPr lang="en-US" dirty="0" smtClean="0"/>
              <a:t>Future Work</a:t>
            </a:r>
          </a:p>
          <a:p>
            <a:pPr lvl="1"/>
            <a:r>
              <a:rPr lang="en-US" dirty="0" smtClean="0"/>
              <a:t>Test more sites with current methodology</a:t>
            </a:r>
          </a:p>
          <a:p>
            <a:pPr lvl="2"/>
            <a:r>
              <a:rPr lang="en-US" dirty="0" smtClean="0"/>
              <a:t>Quantify QC improvements thru Classification and Kappa values</a:t>
            </a:r>
          </a:p>
          <a:p>
            <a:pPr lvl="1"/>
            <a:r>
              <a:rPr lang="en-US" b="1" i="1" dirty="0" smtClean="0"/>
              <a:t>Develop internal AGOL website for critical partner access.</a:t>
            </a:r>
          </a:p>
        </p:txBody>
      </p:sp>
    </p:spTree>
    <p:extLst>
      <p:ext uri="{BB962C8B-B14F-4D97-AF65-F5344CB8AC3E}">
        <p14:creationId xmlns:p14="http://schemas.microsoft.com/office/powerpoint/2010/main" val="139259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ArcGIS Online Integration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4438"/>
            <a:ext cx="9144000" cy="47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6096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smtClean="0">
                <a:solidFill>
                  <a:srgbClr val="00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River Flooding </a:t>
            </a:r>
            <a:r>
              <a:rPr lang="en-US" sz="3200" b="1" i="1" dirty="0" smtClean="0">
                <a:solidFill>
                  <a:srgbClr val="00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Situational Awareness </a:t>
            </a:r>
            <a:endParaRPr lang="en-US" sz="3200" b="1" i="1" dirty="0">
              <a:solidFill>
                <a:srgbClr val="00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770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8" y="1814919"/>
            <a:ext cx="8029576" cy="450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Flood Extent Viewer 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3" y="1814919"/>
            <a:ext cx="8018691" cy="448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3" y="1814919"/>
            <a:ext cx="8018691" cy="450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2474" t="11648" r="23645" b="5208"/>
          <a:stretch/>
        </p:blipFill>
        <p:spPr>
          <a:xfrm>
            <a:off x="1066800" y="381000"/>
            <a:ext cx="7010400" cy="608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2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NWS Mission &amp; Partnerships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Provide forecasts and warnings for protection of life and property.</a:t>
            </a:r>
          </a:p>
          <a:p>
            <a:r>
              <a:rPr lang="en-US" dirty="0" smtClean="0"/>
              <a:t>Develop partnerships and relationships with City, County, State, and Federal agencies.</a:t>
            </a:r>
          </a:p>
          <a:p>
            <a:pPr lvl="1"/>
            <a:r>
              <a:rPr lang="en-US" dirty="0" smtClean="0"/>
              <a:t>Sharing data</a:t>
            </a:r>
          </a:p>
          <a:p>
            <a:pPr lvl="1"/>
            <a:r>
              <a:rPr lang="en-US" dirty="0" smtClean="0"/>
              <a:t>Sharing knowledge of local area</a:t>
            </a:r>
          </a:p>
          <a:p>
            <a:pPr lvl="1"/>
            <a:r>
              <a:rPr lang="en-US" dirty="0" smtClean="0"/>
              <a:t>Mitigating hazards before they </a:t>
            </a:r>
            <a:r>
              <a:rPr lang="en-US" dirty="0" smtClean="0"/>
              <a:t>happen</a:t>
            </a:r>
          </a:p>
          <a:p>
            <a:pPr lvl="2"/>
            <a:r>
              <a:rPr lang="en-US" sz="2200" dirty="0" smtClean="0"/>
              <a:t>NWS Norman &amp; NWS Tulsa &amp; NWS Amarillo (OK Panhandle)</a:t>
            </a:r>
            <a:endParaRPr lang="en-US" sz="2200" dirty="0"/>
          </a:p>
        </p:txBody>
      </p:sp>
      <p:sp>
        <p:nvSpPr>
          <p:cNvPr id="4" name="Right Arrow 3"/>
          <p:cNvSpPr/>
          <p:nvPr/>
        </p:nvSpPr>
        <p:spPr>
          <a:xfrm>
            <a:off x="762000" y="5867400"/>
            <a:ext cx="7848600" cy="457200"/>
          </a:xfrm>
          <a:prstGeom prst="rightArrow">
            <a:avLst>
              <a:gd name="adj1" fmla="val 50000"/>
              <a:gd name="adj2" fmla="val 8272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6248400" y="5867400"/>
            <a:ext cx="2362200" cy="457200"/>
          </a:xfrm>
          <a:prstGeom prst="rightArrow">
            <a:avLst>
              <a:gd name="adj1" fmla="val 50000"/>
              <a:gd name="adj2" fmla="val 8272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4380807" y="5867400"/>
            <a:ext cx="2096193" cy="457200"/>
          </a:xfrm>
          <a:prstGeom prst="rightArrow">
            <a:avLst>
              <a:gd name="adj1" fmla="val 50000"/>
              <a:gd name="adj2" fmla="val 8272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37472" y="5867400"/>
            <a:ext cx="2096193" cy="457200"/>
          </a:xfrm>
          <a:prstGeom prst="rightArrow">
            <a:avLst>
              <a:gd name="adj1" fmla="val 50000"/>
              <a:gd name="adj2" fmla="val 82727"/>
            </a:avLst>
          </a:prstGeom>
          <a:solidFill>
            <a:srgbClr val="FFFF00"/>
          </a:solidFill>
          <a:ln>
            <a:solidFill>
              <a:srgbClr val="FFCC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2000" y="5918716"/>
            <a:ext cx="1875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Outlooks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696528" y="5918716"/>
            <a:ext cx="1875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Forecasts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01528" y="5918716"/>
            <a:ext cx="1875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Watches/Advisories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477000" y="5903327"/>
            <a:ext cx="1875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Warnings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-9698" y="6326570"/>
            <a:ext cx="847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80329" y="6306373"/>
            <a:ext cx="1238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1-2 Weeks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014857" y="6336268"/>
            <a:ext cx="1238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1-7 days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809496" y="6304002"/>
            <a:ext cx="1238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6-36 hours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553200" y="6324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Hours - </a:t>
            </a:r>
            <a:r>
              <a:rPr lang="en-US" dirty="0"/>
              <a:t>M</a:t>
            </a:r>
            <a:r>
              <a:rPr lang="en-US" dirty="0" smtClean="0"/>
              <a:t>inutes</a:t>
            </a:r>
            <a:endParaRPr lang="en-US" dirty="0"/>
          </a:p>
        </p:txBody>
      </p:sp>
      <p:pic>
        <p:nvPicPr>
          <p:cNvPr id="18" name="Picture 17" descr="281123_461369547247306_93289514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27" y="2716153"/>
            <a:ext cx="2408872" cy="3136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321" y="2705134"/>
            <a:ext cx="4181949" cy="3198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711" y="2705134"/>
            <a:ext cx="3889383" cy="3169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123" y="2705133"/>
            <a:ext cx="3611153" cy="314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167" y="2705135"/>
            <a:ext cx="2263833" cy="3169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314" y="115699"/>
            <a:ext cx="7367486" cy="666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77" y="354133"/>
            <a:ext cx="8048625" cy="47240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89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3962400" cy="982663"/>
          </a:xfrm>
        </p:spPr>
        <p:txBody>
          <a:bodyPr/>
          <a:lstStyle/>
          <a:p>
            <a:pPr algn="l"/>
            <a:r>
              <a:rPr lang="en-US" dirty="0" smtClean="0"/>
              <a:t>Critical for: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4343399" cy="1752600"/>
          </a:xfrm>
        </p:spPr>
        <p:txBody>
          <a:bodyPr>
            <a:noAutofit/>
          </a:bodyPr>
          <a:lstStyle/>
          <a:p>
            <a:r>
              <a:rPr lang="en-US" sz="2600" dirty="0" smtClean="0"/>
              <a:t>Key Decision Timelines</a:t>
            </a:r>
          </a:p>
          <a:p>
            <a:r>
              <a:rPr lang="en-US" sz="2600" dirty="0" smtClean="0"/>
              <a:t>People and Resource Allocation</a:t>
            </a:r>
          </a:p>
          <a:p>
            <a:r>
              <a:rPr lang="en-US" sz="2600" dirty="0" smtClean="0"/>
              <a:t>EOC Awareness &amp; Service </a:t>
            </a:r>
            <a:r>
              <a:rPr lang="en-US" sz="2600" baseline="30000" dirty="0" smtClean="0"/>
              <a:t>1,7</a:t>
            </a:r>
            <a:endParaRPr lang="en-US" sz="2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4161499" cy="292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649074"/>
            <a:ext cx="4304337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Displaying flood_Tabl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 descr="http://wkrn.images.worldnow.com/images/23084957_BG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1" t="9259" r="14509"/>
          <a:stretch/>
        </p:blipFill>
        <p:spPr bwMode="auto">
          <a:xfrm>
            <a:off x="4571999" y="3810000"/>
            <a:ext cx="4275712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9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76600"/>
            <a:ext cx="8229600" cy="3429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 smtClean="0"/>
              <a:t>Cited Sources:</a:t>
            </a:r>
            <a:endParaRPr lang="en-US" sz="1600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sz="1000" dirty="0" smtClean="0"/>
              <a:t>Gall</a:t>
            </a:r>
            <a:r>
              <a:rPr lang="en-US" sz="1000" dirty="0"/>
              <a:t>, M., </a:t>
            </a:r>
            <a:r>
              <a:rPr lang="en-US" sz="1000" dirty="0" err="1"/>
              <a:t>Boruff</a:t>
            </a:r>
            <a:r>
              <a:rPr lang="en-US" sz="1000" dirty="0"/>
              <a:t>, B., and Cutter, S. (2007). ”Assessing Flood Hazard Zones in the Absence of Digital Floodplain Maps: Comparison of Alternative Approaches.” Nat. Hazards Rev., 8(1), 1–12</a:t>
            </a:r>
            <a:r>
              <a:rPr lang="en-US" sz="1000" dirty="0" smtClean="0"/>
              <a:t>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000" dirty="0" smtClean="0"/>
              <a:t>Jeffrey </a:t>
            </a:r>
            <a:r>
              <a:rPr lang="en-US" sz="1000" dirty="0"/>
              <a:t>D. Colby, Karen A. </a:t>
            </a:r>
            <a:r>
              <a:rPr lang="en-US" sz="1000" dirty="0" err="1"/>
              <a:t>Mulcahy</a:t>
            </a:r>
            <a:r>
              <a:rPr lang="en-US" sz="1000" dirty="0"/>
              <a:t>, and Yong Wang, 2000. Modeling flooding extent from </a:t>
            </a:r>
            <a:r>
              <a:rPr lang="en-US" sz="1000" dirty="0" smtClean="0"/>
              <a:t>Hurricane </a:t>
            </a:r>
            <a:r>
              <a:rPr lang="en-US" sz="1000" dirty="0"/>
              <a:t>Floyd in the coastal plains of North Carolina. Global Environmental Change </a:t>
            </a:r>
            <a:r>
              <a:rPr lang="en-US" sz="1000" dirty="0" smtClean="0"/>
              <a:t>Part </a:t>
            </a:r>
            <a:r>
              <a:rPr lang="en-US" sz="1000" dirty="0"/>
              <a:t>B: Environmental Hazards. 2(4), 157-168. </a:t>
            </a:r>
            <a:r>
              <a:rPr lang="en-US" sz="1000" dirty="0">
                <a:hlinkClick r:id="rId2"/>
              </a:rPr>
              <a:t>http://</a:t>
            </a:r>
            <a:r>
              <a:rPr lang="en-US" sz="1000" dirty="0" smtClean="0">
                <a:hlinkClick r:id="rId2"/>
              </a:rPr>
              <a:t>dx.doi.org/10.1016/S1464-2867(01)00012-2</a:t>
            </a:r>
            <a:r>
              <a:rPr lang="en-US" sz="1000" dirty="0" smtClean="0"/>
              <a:t>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000" dirty="0"/>
              <a:t>Michener, William &amp; </a:t>
            </a:r>
            <a:r>
              <a:rPr lang="en-US" sz="1000" dirty="0" err="1"/>
              <a:t>Houhoulis</a:t>
            </a:r>
            <a:r>
              <a:rPr lang="en-US" sz="1000" dirty="0"/>
              <a:t> Paula. “Identification and Assessment of Natural Disturbances in Forested Ecosystems: The Role in GIS and Remote Sensing.” 1995 (</a:t>
            </a:r>
            <a:r>
              <a:rPr lang="en-US" sz="1000" dirty="0">
                <a:hlinkClick r:id="rId3"/>
              </a:rPr>
              <a:t>http://www.ncgia.ucsb.edu/conf/SANTA_FE_CDROM/sf_papers/michener_william/michener.html</a:t>
            </a:r>
            <a:r>
              <a:rPr lang="en-US" sz="1000" dirty="0" smtClean="0"/>
              <a:t>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000" dirty="0"/>
              <a:t>Short, Nicholas. Accuracy Assessment. (http://www.fas.org/irp/imint/docs/rst/Sect13/Sect13_3.html</a:t>
            </a:r>
            <a:r>
              <a:rPr lang="en-US" sz="1000" dirty="0" smtClean="0"/>
              <a:t>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000" dirty="0" smtClean="0"/>
              <a:t>Qi</a:t>
            </a:r>
            <a:r>
              <a:rPr lang="en-US" sz="1000" dirty="0"/>
              <a:t>, S., Brown, D. G., Tian, Q., Jiang, L., Zhao, T., &amp; Bergen, K. M. (2009). Inundation Extent and Flood Frequency Mapping Using LANDSAT Imagery and Digital Elevation Models. </a:t>
            </a:r>
            <a:r>
              <a:rPr lang="en-US" sz="1000" dirty="0" err="1"/>
              <a:t>GIScience</a:t>
            </a:r>
            <a:r>
              <a:rPr lang="en-US" sz="1000" dirty="0"/>
              <a:t> &amp; Remote Sensing, 46(1), 101-127</a:t>
            </a:r>
            <a:r>
              <a:rPr lang="en-US" sz="1000" dirty="0" smtClean="0"/>
              <a:t>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000" dirty="0" err="1"/>
              <a:t>Viera</a:t>
            </a:r>
            <a:r>
              <a:rPr lang="en-US" sz="1000" dirty="0"/>
              <a:t>, Anthony, MD &amp; Garrett, Joanne, PhD. “Understanding </a:t>
            </a:r>
            <a:r>
              <a:rPr lang="en-US" sz="1000" dirty="0" err="1"/>
              <a:t>Interobserver</a:t>
            </a:r>
            <a:r>
              <a:rPr lang="en-US" sz="1000" dirty="0"/>
              <a:t> Agreement: The Kappa Statistic.” Family Medicine. May 2005. (</a:t>
            </a:r>
            <a:r>
              <a:rPr lang="en-US" sz="1000" dirty="0">
                <a:hlinkClick r:id="rId4"/>
              </a:rPr>
              <a:t>http://www1.cs.columbia.edu/~julia/courses/CS6998/Interrater_agreement.Kappa_statistic.pdf</a:t>
            </a:r>
            <a:r>
              <a:rPr lang="en-US" sz="1000" dirty="0" smtClean="0"/>
              <a:t>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000" dirty="0"/>
              <a:t>Wilson, M. D., &amp; Atkinson, P. M. (2005). The use of elevation data in flood inundation modelling: a comparison of ERS </a:t>
            </a:r>
            <a:r>
              <a:rPr lang="en-US" sz="1000" dirty="0" err="1"/>
              <a:t>interferometric</a:t>
            </a:r>
            <a:r>
              <a:rPr lang="en-US" sz="1000" dirty="0"/>
              <a:t> SAR and combined contour and differential GPS data. International Journal of River Basin Management, 3(1), 3-20</a:t>
            </a:r>
            <a:r>
              <a:rPr lang="en-US" sz="1000" dirty="0" smtClean="0"/>
              <a:t>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000" dirty="0" err="1"/>
              <a:t>Weiger</a:t>
            </a:r>
            <a:r>
              <a:rPr lang="en-US" sz="1000" dirty="0"/>
              <a:t>, Ben. NWS Flood Inundation Mapping Services, 2008. Bayou Vermillion River Conference. (</a:t>
            </a:r>
            <a:r>
              <a:rPr lang="en-US" sz="1000" dirty="0">
                <a:hlinkClick r:id="rId5"/>
              </a:rPr>
              <a:t>http://www.srh.noaa.gov/media/lch/outreach/052808/6BenWeiger.pdf</a:t>
            </a:r>
            <a:r>
              <a:rPr lang="en-US" sz="1000" dirty="0" smtClean="0"/>
              <a:t>)</a:t>
            </a:r>
            <a:endParaRPr lang="en-US" sz="1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00200" y="990600"/>
            <a:ext cx="5943600" cy="1143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Jared Allen</a:t>
            </a:r>
          </a:p>
          <a:p>
            <a:r>
              <a:rPr lang="en-US" sz="1800" dirty="0" smtClean="0"/>
              <a:t>Meteorologist/GIS – NWS Austin/San Antonio</a:t>
            </a:r>
          </a:p>
          <a:p>
            <a:r>
              <a:rPr lang="en-US" sz="2400" dirty="0" smtClean="0"/>
              <a:t>Email: </a:t>
            </a:r>
            <a:r>
              <a:rPr lang="en-US" sz="2400" dirty="0" smtClean="0">
                <a:hlinkClick r:id="rId6"/>
              </a:rPr>
              <a:t>Jared.Allen@noaa.gov</a:t>
            </a:r>
            <a:endParaRPr lang="en-US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00200" y="2286000"/>
            <a:ext cx="5943600" cy="838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/>
              <a:t>NWS Norman Contact</a:t>
            </a:r>
          </a:p>
          <a:p>
            <a:r>
              <a:rPr lang="en-US" sz="1800" dirty="0" smtClean="0"/>
              <a:t>Rick Smith – Warning Coordination Meteorologist </a:t>
            </a:r>
            <a:endParaRPr lang="en-US" sz="1800" dirty="0" smtClean="0"/>
          </a:p>
          <a:p>
            <a:r>
              <a:rPr lang="en-US" sz="1800" dirty="0" smtClean="0"/>
              <a:t>Email: </a:t>
            </a:r>
            <a:r>
              <a:rPr lang="en-US" sz="1800" u="sng" dirty="0" smtClean="0">
                <a:solidFill>
                  <a:srgbClr val="0000FF"/>
                </a:solidFill>
              </a:rPr>
              <a:t>Richard.Smith@noaa.gov</a:t>
            </a:r>
            <a:endParaRPr lang="en-US" sz="1800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4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To Find Cohen’s Kappa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8" name="Picture 4" descr="T:\Forecaster\JSA\Flood_Extent_Project\Exte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51187"/>
            <a:ext cx="7100047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T:\Forecaster\JSA\Flood_Extent_Project\HBG_Bound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51187"/>
            <a:ext cx="7100047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:\Forecaster\JSA\Flood_Extent_Project\HBG_Bound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51187"/>
            <a:ext cx="7100047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61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:\Forecaster\JSA\Flood_Extent_Project\HBG_Bound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191000"/>
            <a:ext cx="236668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T:\Forecaster\JSA\Flood_Extent_Project\HBG_Bound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2366682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:\Forecaster\JSA\Flood_Extent_Project\Minor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718" y="304800"/>
            <a:ext cx="2366682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T:\Forecaster\JSA\Flood_Extent_Project\Moderate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118" y="494355"/>
            <a:ext cx="2366682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:\Forecaster\JSA\Flood_Extent_Project\Major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518" y="685800"/>
            <a:ext cx="2366682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T:\Forecaster\JSA\Flood_Extent_Project\record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918" y="868428"/>
            <a:ext cx="2366682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:\Forecaster\JSA\Flood_Extent_Project\Minor1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04800"/>
            <a:ext cx="2366682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T:\Forecaster\JSA\Flood_Extent_Project\Mod1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94355"/>
            <a:ext cx="2366682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:\Forecaster\JSA\Flood_Extent_Project\Major1B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680762"/>
            <a:ext cx="2366682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T:\Forecaster\JSA\Flood_Extent_Project\record1B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868428"/>
            <a:ext cx="2366682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:\Forecaster\JSA\Flood_Extent_Project\MinorFB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886200"/>
            <a:ext cx="2366682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T:\Forecaster\JSA\Flood_Extent_Project\ModFB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38600"/>
            <a:ext cx="2366682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T:\Forecaster\JSA\Flood_Extent_Project\majFB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91000"/>
            <a:ext cx="2366682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T:\Forecaster\JSA\Flood_Extent_Project\recFB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419600"/>
            <a:ext cx="2366682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T:\Forecaster\JSA\Flood_Extent_Project\MinorFB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718" y="3886200"/>
            <a:ext cx="2366682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T:\Forecaster\JSA\Flood_Extent_Project\Mod12FB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118" y="4114800"/>
            <a:ext cx="2366682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T:\Forecaster\JSA\Flood_Extent_Project\maj12FB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518" y="4343400"/>
            <a:ext cx="2366682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T:\Forecaster\JSA\Flood_Extent_Project\rec12FB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918" y="4495800"/>
            <a:ext cx="2366682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6273225"/>
            <a:ext cx="1788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Grid = 10</a:t>
            </a:r>
            <a:endParaRPr lang="en-US" sz="3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581400" y="2697228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Grid = 1</a:t>
            </a:r>
            <a:endParaRPr lang="en-US" sz="32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57200" y="2697228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Grid = 0</a:t>
            </a:r>
            <a:endParaRPr lang="en-US" sz="32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349687" y="6273225"/>
            <a:ext cx="1788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Grid = 12</a:t>
            </a:r>
            <a:endParaRPr lang="en-US" sz="32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400800" y="2697228"/>
            <a:ext cx="2366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Grid =  0 &amp; 1 </a:t>
            </a:r>
            <a:endParaRPr lang="en-US" sz="3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6172200" y="6273225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Grid =  10 &amp; 12 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73967"/>
            <a:ext cx="932033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AHPS</a:t>
            </a:r>
            <a:endParaRPr lang="en-US" sz="2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76200" y="3653135"/>
            <a:ext cx="932033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FESM</a:t>
            </a:r>
            <a:endParaRPr lang="en-US" sz="2400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3429000"/>
            <a:ext cx="9144000" cy="38100"/>
          </a:xfrm>
          <a:prstGeom prst="line">
            <a:avLst/>
          </a:prstGeom>
          <a:ln w="76200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triped Right Arrow 9"/>
          <p:cNvSpPr/>
          <p:nvPr/>
        </p:nvSpPr>
        <p:spPr>
          <a:xfrm>
            <a:off x="4588027" y="3076704"/>
            <a:ext cx="2727173" cy="756597"/>
          </a:xfrm>
          <a:prstGeom prst="stripedRightArrow">
            <a:avLst>
              <a:gd name="adj1" fmla="val 51998"/>
              <a:gd name="adj2" fmla="val 6098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Mosaic to New Raster</a:t>
            </a:r>
          </a:p>
        </p:txBody>
      </p:sp>
      <p:sp>
        <p:nvSpPr>
          <p:cNvPr id="31" name="Striped Right Arrow 30"/>
          <p:cNvSpPr/>
          <p:nvPr/>
        </p:nvSpPr>
        <p:spPr>
          <a:xfrm>
            <a:off x="1676400" y="3048000"/>
            <a:ext cx="2201095" cy="756597"/>
          </a:xfrm>
          <a:prstGeom prst="stripedRightArrow">
            <a:avLst>
              <a:gd name="adj1" fmla="val 51998"/>
              <a:gd name="adj2" fmla="val 6098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Reclassify Raster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4" name="Striped Right Arrow 33"/>
          <p:cNvSpPr/>
          <p:nvPr/>
        </p:nvSpPr>
        <p:spPr>
          <a:xfrm>
            <a:off x="1676400" y="3048000"/>
            <a:ext cx="2201095" cy="756597"/>
          </a:xfrm>
          <a:prstGeom prst="stripedRightArrow">
            <a:avLst>
              <a:gd name="adj1" fmla="val 51998"/>
              <a:gd name="adj2" fmla="val 60987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Reclassify Raster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5" name="Striped Right Arrow 34"/>
          <p:cNvSpPr/>
          <p:nvPr/>
        </p:nvSpPr>
        <p:spPr>
          <a:xfrm>
            <a:off x="4582886" y="3080658"/>
            <a:ext cx="2727173" cy="756597"/>
          </a:xfrm>
          <a:prstGeom prst="stripedRightArrow">
            <a:avLst>
              <a:gd name="adj1" fmla="val 51998"/>
              <a:gd name="adj2" fmla="val 6098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Mosaic to New Raster</a:t>
            </a:r>
          </a:p>
        </p:txBody>
      </p:sp>
    </p:spTree>
    <p:extLst>
      <p:ext uri="{BB962C8B-B14F-4D97-AF65-F5344CB8AC3E}">
        <p14:creationId xmlns:p14="http://schemas.microsoft.com/office/powerpoint/2010/main" val="18567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25" grpId="0"/>
      <p:bldP spid="26" grpId="0"/>
      <p:bldP spid="28" grpId="0"/>
      <p:bldP spid="10" grpId="0" animBg="1"/>
      <p:bldP spid="34" grpId="0" animBg="1"/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3000" y="350520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Raster Calculator: Add the two Images together</a:t>
            </a:r>
            <a:endParaRPr lang="en-US" sz="2800" b="1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8219259"/>
              </p:ext>
            </p:extLst>
          </p:nvPr>
        </p:nvGraphicFramePr>
        <p:xfrm>
          <a:off x="4906820" y="4216401"/>
          <a:ext cx="4008580" cy="2184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3973"/>
                <a:gridCol w="1173738"/>
                <a:gridCol w="1380869"/>
              </a:tblGrid>
              <a:tr h="72813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Pixel Value</a:t>
                      </a:r>
                      <a:endParaRPr lang="en-US" dirty="0"/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AHPS Flood</a:t>
                      </a:r>
                      <a:endParaRPr lang="en-US" dirty="0"/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AHPS No Flood</a:t>
                      </a:r>
                      <a:endParaRPr lang="en-US" dirty="0"/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728133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FESM Flood 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13</a:t>
                      </a:r>
                      <a:endParaRPr lang="en-US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11</a:t>
                      </a:r>
                      <a:endParaRPr lang="en-US" sz="3200" b="1" dirty="0"/>
                    </a:p>
                  </a:txBody>
                  <a:tcPr anchor="ctr"/>
                </a:tc>
              </a:tr>
              <a:tr h="728133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FESM No Flood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12</a:t>
                      </a:r>
                      <a:endParaRPr lang="en-US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10</a:t>
                      </a:r>
                      <a:endParaRPr lang="en-US" sz="32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6200" y="4389328"/>
            <a:ext cx="4648200" cy="15542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i="1" u="sng" dirty="0" smtClean="0"/>
              <a:t>Four Number Combinations Possible:</a:t>
            </a:r>
          </a:p>
          <a:p>
            <a:endParaRPr lang="en-US" sz="500" b="1" i="1" u="sng" dirty="0" smtClean="0"/>
          </a:p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– Both Agree No Flooding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– Flooding in AHPS but not in FESM</a:t>
            </a:r>
          </a:p>
          <a:p>
            <a:r>
              <a:rPr lang="en-US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– No Flooding in AHPS but Flooding in FESM</a:t>
            </a:r>
          </a:p>
          <a:p>
            <a:r>
              <a:rPr lang="en-US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 – Both Agree Flooding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9" name="Picture 5" descr="T:\Forecaster\JSA\Flood_Extent_Project\recF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480"/>
            <a:ext cx="4496697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:\Forecaster\JSA\Flood_Extent_Project\record1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3" y="30480"/>
            <a:ext cx="4496697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:\Forecaster\JSA\Flood_Extent_Project\rec_Compare_gra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76" y="1371600"/>
            <a:ext cx="7100047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:\Forecaster\JSA\Flood_Extent_Project\rec_Compar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33" y="1371600"/>
            <a:ext cx="7100047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20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Record Setting Wet May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89"/>
          <a:stretch/>
        </p:blipFill>
        <p:spPr bwMode="auto">
          <a:xfrm>
            <a:off x="76199" y="1734660"/>
            <a:ext cx="4114800" cy="226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17"/>
          <a:stretch/>
        </p:blipFill>
        <p:spPr bwMode="auto">
          <a:xfrm>
            <a:off x="76200" y="4505067"/>
            <a:ext cx="4114800" cy="2160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62" b="15370"/>
          <a:stretch/>
        </p:blipFill>
        <p:spPr bwMode="auto">
          <a:xfrm>
            <a:off x="4972990" y="1734660"/>
            <a:ext cx="4114800" cy="230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990" y="4505066"/>
            <a:ext cx="4114800" cy="220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616708"/>
            <a:ext cx="9002065" cy="506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257300" y="1494890"/>
            <a:ext cx="6875930" cy="5313219"/>
            <a:chOff x="1257300" y="1494890"/>
            <a:chExt cx="6875930" cy="5313219"/>
          </a:xfrm>
        </p:grpSpPr>
        <p:pic>
          <p:nvPicPr>
            <p:cNvPr id="3075" name="Picture 3" descr="H:\JSA\EWX_Projects\EWX_Maps\Flash_Flood_Deaths_96_14_1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7300" y="1494890"/>
              <a:ext cx="6875930" cy="531321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524000" y="5791200"/>
              <a:ext cx="2362200" cy="64633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Flash Flood Fatalities 1996-2014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247775" y="1495425"/>
            <a:ext cx="6885455" cy="5320579"/>
            <a:chOff x="1257300" y="1524000"/>
            <a:chExt cx="6885455" cy="5320579"/>
          </a:xfrm>
        </p:grpSpPr>
        <p:pic>
          <p:nvPicPr>
            <p:cNvPr id="4" name="Picture 4" descr="H:\JSA\EWX_Projects\EWX_Maps\Flash_Flood_Deaths_CWA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7300" y="1524000"/>
              <a:ext cx="6885455" cy="5320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371600" y="1715610"/>
              <a:ext cx="2362200" cy="64633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Flash Flood Fatalities 1996-2014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3962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Record Setting Wet </a:t>
            </a:r>
            <a:r>
              <a:rPr lang="en-US" dirty="0" smtClean="0"/>
              <a:t>May (&amp; June)</a:t>
            </a:r>
            <a:endParaRPr lang="en-US" dirty="0"/>
          </a:p>
        </p:txBody>
      </p:sp>
      <p:pic>
        <p:nvPicPr>
          <p:cNvPr id="4" name="May_Rai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143000"/>
            <a:ext cx="7848600" cy="5588502"/>
          </a:xfr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33400" y="6372225"/>
            <a:ext cx="17526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Greg </a:t>
            </a:r>
            <a:r>
              <a:rPr lang="en-US" dirty="0" err="1" smtClean="0"/>
              <a:t>Carbin</a:t>
            </a:r>
            <a:r>
              <a:rPr lang="en-US" dirty="0" smtClean="0"/>
              <a:t>, SPC</a:t>
            </a:r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248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81" name="Picture 9" descr="https://jonathanbelles.files.wordpress.com/2015/06/061815-01z-bill-radar-loop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14425"/>
            <a:ext cx="5715000" cy="543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915299"/>
            <a:ext cx="5248656" cy="28712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 descr="https://www.mesonet.org/data/public/mesonet/maps/realtime/rainrfc.4320h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905" y="938784"/>
            <a:ext cx="5263895" cy="28712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06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NWS Evolution of River </a:t>
            </a:r>
            <a:br>
              <a:rPr lang="en-US" dirty="0" smtClean="0"/>
            </a:br>
            <a:r>
              <a:rPr lang="en-US" dirty="0" smtClean="0"/>
              <a:t>Flooding Awareness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1676400" cy="3810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sz="1800" dirty="0" smtClean="0"/>
              <a:t>1) Tables to Text</a:t>
            </a:r>
            <a:endParaRPr lang="en-US" sz="1800" dirty="0"/>
          </a:p>
        </p:txBody>
      </p:sp>
      <p:grpSp>
        <p:nvGrpSpPr>
          <p:cNvPr id="4" name="Group 3"/>
          <p:cNvGrpSpPr/>
          <p:nvPr/>
        </p:nvGrpSpPr>
        <p:grpSpPr>
          <a:xfrm>
            <a:off x="3319730" y="533400"/>
            <a:ext cx="2287773" cy="3886200"/>
            <a:chOff x="684027" y="228600"/>
            <a:chExt cx="3354573" cy="5212125"/>
          </a:xfrm>
        </p:grpSpPr>
        <p:pic>
          <p:nvPicPr>
            <p:cNvPr id="5" name="Picture 6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66" r="54339" b="15368"/>
            <a:stretch/>
          </p:blipFill>
          <p:spPr bwMode="auto">
            <a:xfrm>
              <a:off x="689344" y="228600"/>
              <a:ext cx="3349256" cy="4306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715" r="54339" b="-1163"/>
            <a:stretch/>
          </p:blipFill>
          <p:spPr bwMode="auto">
            <a:xfrm>
              <a:off x="684027" y="2821571"/>
              <a:ext cx="3349256" cy="2619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7" t="13953" r="34351" b="20525"/>
          <a:stretch/>
        </p:blipFill>
        <p:spPr bwMode="auto">
          <a:xfrm>
            <a:off x="152400" y="1447800"/>
            <a:ext cx="2542751" cy="2895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" descr="South Platte River near Kersey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232" y="4770120"/>
            <a:ext cx="2715768" cy="20116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North Fork Big Thompson River at Drak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333" y="4770120"/>
            <a:ext cx="2719467" cy="20116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t="19219" r="57658" b="2703"/>
          <a:stretch>
            <a:fillRect/>
          </a:stretch>
        </p:blipFill>
        <p:spPr bwMode="auto">
          <a:xfrm>
            <a:off x="6139376" y="533400"/>
            <a:ext cx="2699824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Striped Right Arrow 12"/>
          <p:cNvSpPr/>
          <p:nvPr/>
        </p:nvSpPr>
        <p:spPr>
          <a:xfrm>
            <a:off x="2776270" y="2743200"/>
            <a:ext cx="457200" cy="304800"/>
          </a:xfrm>
          <a:prstGeom prst="stripedRightArrow">
            <a:avLst/>
          </a:prstGeom>
          <a:solidFill>
            <a:srgbClr val="FFFF00"/>
          </a:solidFill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riped Right Arrow 13"/>
          <p:cNvSpPr/>
          <p:nvPr/>
        </p:nvSpPr>
        <p:spPr>
          <a:xfrm>
            <a:off x="5638800" y="2743200"/>
            <a:ext cx="457200" cy="304800"/>
          </a:xfrm>
          <a:prstGeom prst="stripedRightArrow">
            <a:avLst/>
          </a:prstGeom>
          <a:solidFill>
            <a:srgbClr val="FFFF00"/>
          </a:solidFill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300008" y="533400"/>
            <a:ext cx="2304288" cy="384048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228600" y="4648200"/>
            <a:ext cx="868680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/>
          <p:cNvSpPr txBox="1">
            <a:spLocks/>
          </p:cNvSpPr>
          <p:nvPr/>
        </p:nvSpPr>
        <p:spPr>
          <a:xfrm>
            <a:off x="76200" y="5105400"/>
            <a:ext cx="2286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 smtClean="0"/>
              <a:t>2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Tables to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 smtClean="0"/>
              <a:t>   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Graphics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8" name="Picture 4" descr="http://media.thedenverchannel.com/photo/2013/09/15/Big_Thompson_Canyon_921680000_921426_ver1.0_640_4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8120" y="219075"/>
            <a:ext cx="5562600" cy="4171950"/>
          </a:xfrm>
          <a:prstGeom prst="rect">
            <a:avLst/>
          </a:prstGeom>
          <a:noFill/>
        </p:spPr>
      </p:pic>
      <p:pic>
        <p:nvPicPr>
          <p:cNvPr id="1030" name="Picture 6" descr="http://media.thedenverchannel.com/photo/2013/09/13/Flood_devastation_in_Weld_County_917550002_910554_ver1.0_640_4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184785"/>
            <a:ext cx="5608320" cy="4206240"/>
          </a:xfrm>
          <a:prstGeom prst="rect">
            <a:avLst/>
          </a:prstGeom>
          <a:noFill/>
        </p:spPr>
      </p:pic>
      <p:sp>
        <p:nvSpPr>
          <p:cNvPr id="24" name="Up Arrow 23"/>
          <p:cNvSpPr/>
          <p:nvPr/>
        </p:nvSpPr>
        <p:spPr>
          <a:xfrm rot="19975708">
            <a:off x="2994972" y="4384817"/>
            <a:ext cx="304800" cy="510076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Up Arrow 24"/>
          <p:cNvSpPr/>
          <p:nvPr/>
        </p:nvSpPr>
        <p:spPr>
          <a:xfrm rot="18893211">
            <a:off x="5715176" y="4324735"/>
            <a:ext cx="304800" cy="646577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00007" y="1600200"/>
            <a:ext cx="2303869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298864" y="3200400"/>
            <a:ext cx="2303869" cy="4256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175626" y="1408177"/>
            <a:ext cx="2511174" cy="10235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0"/>
            <a:ext cx="7467600" cy="578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hlinkClick r:id="rId10" highlightClick="1"/>
          </p:cNvPr>
          <p:cNvSpPr txBox="1"/>
          <p:nvPr/>
        </p:nvSpPr>
        <p:spPr>
          <a:xfrm>
            <a:off x="9144000" y="184785"/>
            <a:ext cx="1752600" cy="3693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Video Link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9234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34167 -0.04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0" y="-2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4 0.00185 L -0.24583 0.00185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0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19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13" grpId="0" animBg="1"/>
      <p:bldP spid="14" grpId="0" animBg="1"/>
      <p:bldP spid="15" grpId="0" animBg="1"/>
      <p:bldP spid="21" grpId="0"/>
      <p:bldP spid="24" grpId="0" animBg="1"/>
      <p:bldP spid="24" grpId="1" animBg="1"/>
      <p:bldP spid="25" grpId="0" animBg="1"/>
      <p:bldP spid="10" grpId="0" animBg="1"/>
      <p:bldP spid="10" grpId="1" animBg="1"/>
      <p:bldP spid="10" grpId="2" animBg="1"/>
      <p:bldP spid="22" grpId="0" animBg="1"/>
      <p:bldP spid="22" grpId="1" animBg="1"/>
      <p:bldP spid="22" grpId="2" animBg="1"/>
      <p:bldP spid="28" grpId="0" animBg="1"/>
      <p:bldP spid="28" grpId="1" animBg="1"/>
      <p:bldP spid="11" grpId="0" uiExpand="1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69961"/>
            <a:ext cx="4495800" cy="24401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6400" y="3170872"/>
            <a:ext cx="27432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Total of 127 </a:t>
            </a:r>
            <a:r>
              <a:rPr lang="en-US" b="1" dirty="0"/>
              <a:t>g</a:t>
            </a:r>
            <a:r>
              <a:rPr lang="en-US" b="1" dirty="0" smtClean="0"/>
              <a:t>auge points completed since 2002 in response to inland flooding from Hurricane Floyd in 1999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Evolution of River Flooding </a:t>
            </a:r>
            <a:br>
              <a:rPr lang="en-US" dirty="0" smtClean="0"/>
            </a:br>
            <a:r>
              <a:rPr lang="en-US" dirty="0" smtClean="0"/>
              <a:t>Awareness Continued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1"/>
            <a:ext cx="6658356" cy="6858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dirty="0" smtClean="0"/>
              <a:t>3) Flood Extent and Inundation Mapping</a:t>
            </a:r>
            <a:endParaRPr lang="en-US" dirty="0"/>
          </a:p>
        </p:txBody>
      </p:sp>
      <p:pic>
        <p:nvPicPr>
          <p:cNvPr id="2051" name="Picture 3"/>
          <p:cNvPicPr>
            <a:picLocks noChangeArrowheads="1"/>
          </p:cNvPicPr>
          <p:nvPr/>
        </p:nvPicPr>
        <p:blipFill>
          <a:blip r:embed="rId3" cstate="print"/>
          <a:srcRect l="9649" t="23392" r="46491" b="19298"/>
          <a:stretch>
            <a:fillRect/>
          </a:stretch>
        </p:blipFill>
        <p:spPr bwMode="auto">
          <a:xfrm>
            <a:off x="4876800" y="2295997"/>
            <a:ext cx="3867912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9122" t="22973" r="46284" b="19712"/>
          <a:stretch>
            <a:fillRect/>
          </a:stretch>
        </p:blipFill>
        <p:spPr bwMode="auto">
          <a:xfrm>
            <a:off x="457200" y="2290226"/>
            <a:ext cx="3869096" cy="3729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28600" y="6096000"/>
            <a:ext cx="8610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 smtClean="0"/>
              <a:t>4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Push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Maps to EMs, Media, Web,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Facebook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Twitter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43200" y="2351544"/>
            <a:ext cx="3581400" cy="2677656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</a:t>
            </a:r>
            <a:r>
              <a:rPr lang="en-US" sz="2400" b="1" dirty="0" smtClean="0"/>
              <a:t>till several issues: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054" name="Picture 6" descr="http://www.ottawamagazine.com/wp-content/uploads/2012/03/saving-money-clip-ar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2956559"/>
            <a:ext cx="1600200" cy="1920241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743200" y="5390104"/>
            <a:ext cx="3581400" cy="353943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/>
              <a:t>Money:  $10,000 – $50,000</a:t>
            </a:r>
            <a:r>
              <a:rPr lang="en-US" sz="1700" b="1" baseline="30000" dirty="0"/>
              <a:t>8</a:t>
            </a:r>
            <a:r>
              <a:rPr lang="en-US" sz="1700" b="1" dirty="0" smtClean="0"/>
              <a:t> per site</a:t>
            </a:r>
            <a:endParaRPr lang="en-US" sz="17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743200" y="6026761"/>
            <a:ext cx="3581400" cy="353943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/>
              <a:t>Plus Stringent NOAA/NWS Guidelines</a:t>
            </a:r>
            <a:endParaRPr lang="en-US" sz="17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743200" y="5694904"/>
            <a:ext cx="3581400" cy="353943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/>
              <a:t>Time: 3 Months to 2 Years</a:t>
            </a:r>
            <a:r>
              <a:rPr lang="en-US" sz="1700" b="1" baseline="30000" dirty="0" smtClean="0"/>
              <a:t>8</a:t>
            </a:r>
            <a:r>
              <a:rPr lang="en-US" sz="1700" b="1" dirty="0" smtClean="0"/>
              <a:t> per site</a:t>
            </a:r>
            <a:endParaRPr lang="en-US" sz="17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295400" y="3124200"/>
            <a:ext cx="6477000" cy="156966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There has to be a better Effort vs. Cost way!</a:t>
            </a:r>
            <a:endParaRPr lang="en-US" sz="4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744880" y="5029200"/>
            <a:ext cx="3581400" cy="353943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/>
              <a:t>Only 2% of gauge sites mapped</a:t>
            </a:r>
            <a:endParaRPr lang="en-US" sz="1700" b="1" dirty="0"/>
          </a:p>
        </p:txBody>
      </p:sp>
    </p:spTree>
    <p:extLst>
      <p:ext uri="{BB962C8B-B14F-4D97-AF65-F5344CB8AC3E}">
        <p14:creationId xmlns:p14="http://schemas.microsoft.com/office/powerpoint/2010/main" val="289448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 animBg="1"/>
      <p:bldP spid="12" grpId="0" animBg="1"/>
      <p:bldP spid="13" grpId="0" animBg="1"/>
      <p:bldP spid="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USACE Vicksburg, MS developed an in-house Flood Extent Simulation Model (FESM)</a:t>
            </a:r>
          </a:p>
          <a:p>
            <a:pPr lvl="1"/>
            <a:r>
              <a:rPr lang="en-US" dirty="0" smtClean="0"/>
              <a:t>Used with great success during Mississippi River Flood 2011</a:t>
            </a:r>
          </a:p>
          <a:p>
            <a:r>
              <a:rPr lang="en-US" dirty="0" smtClean="0"/>
              <a:t>Met with USACE VKS about project idea for specific river sites</a:t>
            </a:r>
          </a:p>
          <a:p>
            <a:r>
              <a:rPr lang="en-US" dirty="0" smtClean="0"/>
              <a:t>NWS Jackson developed an in depth protocol for ArcGIS &amp; FESM integration (V1.7)</a:t>
            </a:r>
          </a:p>
          <a:p>
            <a:r>
              <a:rPr lang="en-US" dirty="0" smtClean="0"/>
              <a:t>Built a local team, became regional (LMRFC), and then sub-national (Hydrologic Branch at WSH HQ) team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NWS/US Army Corps of Engineers Partnership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36322"/>
            <a:ext cx="3990109" cy="5140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69" y="1412508"/>
            <a:ext cx="3857931" cy="5140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767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Flooding Extent Project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 smtClean="0"/>
              <a:t>Goal 1: </a:t>
            </a:r>
            <a:r>
              <a:rPr lang="en-US" sz="2400" dirty="0" smtClean="0"/>
              <a:t>To </a:t>
            </a:r>
            <a:r>
              <a:rPr lang="en-US" sz="2400" dirty="0"/>
              <a:t>efficiently produce </a:t>
            </a:r>
            <a:r>
              <a:rPr lang="en-US" sz="2400" dirty="0" smtClean="0"/>
              <a:t>acceptably accurate flood </a:t>
            </a:r>
            <a:r>
              <a:rPr lang="en-US" sz="2400" dirty="0"/>
              <a:t>extents for </a:t>
            </a: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minor</a:t>
            </a:r>
            <a:r>
              <a:rPr lang="en-US" sz="2400" b="1" dirty="0"/>
              <a:t>,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moderate</a:t>
            </a:r>
            <a:r>
              <a:rPr lang="en-US" sz="2400" b="1" dirty="0" smtClean="0"/>
              <a:t>, </a:t>
            </a:r>
            <a:r>
              <a:rPr lang="en-US" sz="24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</a:t>
            </a:r>
            <a:r>
              <a:rPr lang="en-US" sz="2400" b="1" dirty="0"/>
              <a:t> </a:t>
            </a:r>
            <a:r>
              <a:rPr lang="en-US" sz="2400" dirty="0" smtClean="0"/>
              <a:t>&amp; </a:t>
            </a:r>
            <a:r>
              <a:rPr lang="en-US" sz="2400" b="1" dirty="0" smtClean="0"/>
              <a:t>record</a:t>
            </a:r>
            <a:r>
              <a:rPr lang="en-US" sz="2400" dirty="0" smtClean="0"/>
              <a:t> flood </a:t>
            </a:r>
            <a:r>
              <a:rPr lang="en-US" sz="2400" dirty="0"/>
              <a:t>stages at and along river gauge sites (for a site specific distance) to aid both internal and external coordination and communication </a:t>
            </a:r>
            <a:r>
              <a:rPr lang="en-US" sz="2400" dirty="0" smtClean="0"/>
              <a:t>of the NWS with Federal, State</a:t>
            </a:r>
            <a:r>
              <a:rPr lang="en-US" sz="2400" dirty="0"/>
              <a:t>, County and City officials, along with the general public. </a:t>
            </a:r>
            <a:endParaRPr lang="en-US" sz="2400" dirty="0" smtClean="0"/>
          </a:p>
          <a:p>
            <a:endParaRPr lang="en-US" sz="1100" dirty="0" smtClean="0"/>
          </a:p>
          <a:p>
            <a:r>
              <a:rPr lang="en-US" sz="2400" b="1" dirty="0" smtClean="0"/>
              <a:t>Goal 2: </a:t>
            </a:r>
            <a:r>
              <a:rPr lang="en-US" sz="2400" dirty="0" smtClean="0"/>
              <a:t>To develop an intuitive internal </a:t>
            </a:r>
            <a:r>
              <a:rPr lang="en-US" sz="2400" dirty="0" smtClean="0"/>
              <a:t>&amp; external </a:t>
            </a:r>
            <a:r>
              <a:rPr lang="en-US" sz="2400" dirty="0" smtClean="0"/>
              <a:t>dynamic web </a:t>
            </a:r>
            <a:r>
              <a:rPr lang="en-US" sz="2400" dirty="0" smtClean="0"/>
              <a:t>maps </a:t>
            </a:r>
            <a:r>
              <a:rPr lang="en-US" sz="2400" dirty="0" smtClean="0"/>
              <a:t>and information viewer displaying the flood stages.</a:t>
            </a:r>
          </a:p>
          <a:p>
            <a:endParaRPr lang="en-US" sz="2100" dirty="0"/>
          </a:p>
          <a:p>
            <a:r>
              <a:rPr lang="en-US" sz="2400" b="1" dirty="0" smtClean="0"/>
              <a:t>Answer the questions of:</a:t>
            </a:r>
          </a:p>
          <a:p>
            <a:pPr lvl="1"/>
            <a:r>
              <a:rPr lang="en-US" sz="2400" b="1" dirty="0" smtClean="0"/>
              <a:t>What does moderate flood stage mean to me? </a:t>
            </a:r>
          </a:p>
          <a:p>
            <a:pPr lvl="1"/>
            <a:r>
              <a:rPr lang="en-US" sz="2400" b="1" dirty="0" smtClean="0"/>
              <a:t>What floods when the river reaches X feet?</a:t>
            </a:r>
          </a:p>
          <a:p>
            <a:pPr lvl="1"/>
            <a:r>
              <a:rPr lang="en-US" sz="2400" b="1" dirty="0" smtClean="0"/>
              <a:t>What areas of my city/county need to be monitored or possibly evacuated based on the river forecast?</a:t>
            </a:r>
          </a:p>
          <a:p>
            <a:pPr lvl="1"/>
            <a:r>
              <a:rPr lang="en-US" sz="2400" b="1" dirty="0" smtClean="0"/>
              <a:t>How much infrastructure is at risk if major flooding occurs?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4171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iamond 13"/>
          <p:cNvSpPr/>
          <p:nvPr/>
        </p:nvSpPr>
        <p:spPr>
          <a:xfrm>
            <a:off x="7097405" y="1066800"/>
            <a:ext cx="1295400" cy="914400"/>
          </a:xfrm>
          <a:prstGeom prst="diamo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49194" y="990600"/>
            <a:ext cx="9048750" cy="27432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066800"/>
          </a:xfrm>
        </p:spPr>
        <p:txBody>
          <a:bodyPr/>
          <a:lstStyle/>
          <a:p>
            <a:r>
              <a:rPr lang="en-US" dirty="0" smtClean="0"/>
              <a:t>Project Methodology/Workflow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9994" y="2971800"/>
            <a:ext cx="1733550" cy="457200"/>
          </a:xfrm>
        </p:spPr>
        <p:txBody>
          <a:bodyPr wrap="none">
            <a:normAutofit/>
          </a:bodyPr>
          <a:lstStyle/>
          <a:p>
            <a:pPr>
              <a:buNone/>
            </a:pPr>
            <a:r>
              <a:rPr lang="en-US" sz="2400" b="1" dirty="0" smtClean="0"/>
              <a:t>USACE FESM</a:t>
            </a:r>
            <a:endParaRPr lang="en-US" sz="2400" b="1" dirty="0"/>
          </a:p>
        </p:txBody>
      </p:sp>
      <p:pic>
        <p:nvPicPr>
          <p:cNvPr id="1026" name="Picture 2" descr="https://encrypted-tbn3.gstatic.com/images?q=tbn:ANd9GcQB-oUon5USZcywmoSH4Dg1-u_gI_r7xPPQwpZkojZYbQpdInTlC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996" y="1828800"/>
            <a:ext cx="2158998" cy="1295400"/>
          </a:xfrm>
          <a:prstGeom prst="rect">
            <a:avLst/>
          </a:prstGeom>
          <a:noFill/>
        </p:spPr>
      </p:pic>
      <p:sp>
        <p:nvSpPr>
          <p:cNvPr id="1028" name="AutoShape 4" descr="data:image/jpeg;base64,/9j/4AAQSkZJRgABAQAAAQABAAD/2wCEAAkGBxMHBhUIBxQUFhUTGBwaFxUUDSUaHxwbHiIcHBsfIBgcKCggIBsoHB0eITEkMSkrLi4wHh8zODMsNygtLi0BCgoKDg0OGxAQGzcmICQ3Ly0tMjc3NywsLC8sNzAsLDQ0LCw3LSwsLCwsLywsLC0sLCwsLCwtLCwsLCwsLCwsLP/AABEIAMQBAQMBEQACEQEDEQH/xAAcAAEAAgMBAQEAAAAAAAAAAAAABAcFBggDAgH/xABMEAABAgIDCgoGBgoBBQEAAAABAAIDBAUGEQcSFBchMTVTc5M2QVFxcpGSsbLREyJVYcLSFUJSVKHBFiMyNGKBgpSz4jdjdKLw8TP/xAAbAQEAAgMBAQAAAAAAAAAAAAAABQYCAwQHAf/EAEARAAEDAQELCgUDBAEFAAAAAAABAgMEEQUGEhQyM1FScZGxExYhMTRBYaHB0VRygeHwIjVTFYKismIjQnPC8f/aAAwDAQACEQMRAD8AvFAYSs1Z4FXJe/nTa537MNuVx8h71plnbEnSSNz7mT1rrI06E61XqT7+BVlM3R5ykHlsqRBZxBgtP83H8rFGyVkjuroLrSXuUcKWvTDXx6t3vaa3GpeYjm2PGiu54xP5rnWR69akuykp2dDWIn0Q8sPi6yJvSmG7SZ4vFqpuQYfF1kTelMN2kYvFqpuQYfF1kTelMN2kYvFqpuQYfF1kTelMN2kYvFqpuQYfF1kTelMN2kYvFqpuQYfF1kTelMN2kYvFqpuQYfF1kTelMN2kYvFqpuQYfF1kTelMN2kYvFqpuQYfF1kTelMN2kYvFqpuQYfF1kTelMN2kYvFqpuQYfF1kTelMN2kYvFqpuQYfF1kTelMN2kYvFqpuQYfF1kTelMN2kYvFqpuQYfF1kTelMN2kYvFqpuQYfF1kTelMN2kYvFqpuQYfF1kTelMN2kYvFqpuQYfF1kTelMN2kYvFqpuQYfF1kTelMN2kYvFqpuQYfF1kTelMN2kYvFqpuQYfF1kTelMN2kYvFqpuQYfF1kTelMN2kYvFqpuQYfF1kTelMN2kYvFqpuQYfF1kTelMN2kYvFqpuQYfF1kTelMN2kYvFqpuQ+odJxobr6HFig8ojEfmmG7SfFpoXJYrE3IZyiq9z1GuFkUxGj6sUX34/tfitzKqRvfaRtTcGinTIwV0p0fbyLNqnXqBT7hLRf1Ub7Djkd0XcfNnUhDVNk6OpSnXTuFPR/rT9TNOjahti6iDCAwlbqwNq5RBnImVx9WG3ld5DOVpnlSJtpI3Mue6tnSNOhOtV0J76Cg6QnolJTjpudcXPebST/7mUI5yuW1T0+CCOCNI40sRCOvhuPqHDdFdewgSeQC1ES3qMXORqWuWw9sBi6uJuyvuC7Qa+Xi1k3jAYuribspgu0Dl4tZN4wGLq4m7KYLtA5eLWTeMBi6uJuymC7QOXi1k3jAYuribspgu0Dl4tZN4wGLq4m7KYLtA5eLWTeMBi6uJuymC7QOXi1k3jAYuribspgu0Dl4tZN4wGLq4m7KYLtA5eLWTeMBi6uJuymC7QOXi1k3jAYuribspgu0Dl4tZN4wGLq4m7KYLtA5eLWTeMBi6uJuymC7QOXi1k3jAYuribspgu0Dl4tZN4wGLq4m7KYLtA5eLWTeMBi6uJuymC7QOXi1k3jAYuribspgu0Dl4tZN4wGLq4m7KYLtA5eLWTeMBi6uJuymC7QOXi1k3jAYuribspgu0Dl4tZN4wGLq4m7KYLtA5eLWTeMBi6uJuymC7QOXi1k3jAYuribspgu0Dl4tZN4wGLq4m7KYLtA5eLWTeeUWC6CbIzXNt+02zvXxUVOsza9rslbT4QzP1rix1802EZiCh8VEVLFLpub1sNOyZkZ8/roQz/bbmt6QzHnBUvSz8omC7rQ88u/clKSTlYsh3kujZoN1XWV0pG6nSpn6zGWafUgC9A/iOVx7h/JQ9ZJhSWaD0a9ukSGkR69b+n6dSe/1NOXKWA3SolUmUrBdS1NG9lodv1rL4jPaeJoXXTU6PTDf1IV27N1307kp6dLZHfWy31Uy83dKhUccFq7LNENuQOd6ttnHeji5zatrqxreiNvQcEV7Us366uVcJfr5r6EXGvMamD1u81jj79Bv5qU+uvkMa8xqYPW7zTH36BzUp9dfIY15jUwet3mmPv0DmpT66+QxrzGpg9bvNMffoHNSn118hjXmNTB63eaY+/QOalPrr5DGvMamD1u80x9+gc1KfXXyGNeY1MHrd5pj79A5qU+uvkMa8xqYPW7zTH36BzUp9dfIY15jUwet3mmPv0DmpT66+QxrzGpg9bvNMffoHNSn118hjXmNTB63eaY+/QOalPrr5DGvMamD1u80x9+gc1KfXXyGNeY1MHrd5pj79A5qU+uvkMa8xqYPW7zTH36BzUp9dfIY15jUwet3mmPv0DmpT66+QxrzGpg9bvNMffoHNSn118hjXmNTB63eaY+/QOalPrr5DGvMamD1u80x9+gc1KfXXyGNeY1MHrd5pj79A5qU+uvkMa8xqYPW7zTH36BzUp9dfIY15jUwet3mmPv0DmpT66+QxrzGpg9bvNMffoHNSn118hjXmNTB63eaY+/QOalPrr5DGvMamD1u80x9+gc1KfXXyJEtdSwg+hpmWY6Gc94bf/F2Q9YX1K63oe3oNUl62B+qnlVHePunsRa41VgRaJFYqsG2Ecr2DMBygZxYc7eJYzwNVvKR9RuuVdWds+J1mV3Lp26be5e80BcRaTJVcpQ0NTcKfhn9hwvve05HDqtWcT8B6OOOvpUqqd8S96dG3u8zoP6Qh/aHWp3DQ8rxeTQc703F9PTMaMfrRXnrcVAyLa9VPV6RmBTsboROBCWJ0lnV8JomoMpRktka+9vrOOwXx63G3+Skan9ELWoU241lRdOad/Wltnh02cEsKxUcXIIAgCAIAgCAIAgCAIAgCAIAgCAIAgCAIAgCAIAgCAICyLkEYzLJqio2WG9gN6c2W1rusEdS76FbcJi9RUL6GIxYqhvQ5Fs9U3FeTcLB5p8H7LiOo2Lhcli2FrifhsR2lEU8l8NhK+kov23dayw3aTRi0WqfNI6QidN3eUflKfafNN2JwI6xNxZt1Tg5Jc3wNUjWZtpTb2+1z/nepWSji5BAZOiqvTNMQTGo2E57WmwkEZDn4ytjIXvS1qHFU3QpqZyNmfYq9JO/QekPuz+03zWeLS6pzf1yg/lTz9jEStHRZukPo+XYXRSSLwHLaLbRycRWpGOV2CnWd8lTFHFyz1sb127eoy/6D0h92f2m+a24tLqnB/XKD+VPP2INK1fmaHhCLSUJzA42AkjKc/EVg+J7Etch0010KapcrYX2qhKlqnT01LtmIEu8te0Oab4ZQRaDn5FklPIqWohpkuxRRuVjpERU6F6+tD7dUmfY0udLPsGU+s3zX3FpdBil26BVsSRPP2NfWglQgCAIAgCAIAgMxR9VpykpQTcjAc9jrbHAjLYSDnPKCtrYJHJaiEfPdWkgescj0RU7unae0apk9AgmLFl3hrQSTfDIBlPGvq00qJbYa23ZoXORrZEtXo7/AGINE0JMUyXCjIZiXll9YRkttszn3FYMjc/JQ6amtgpbOWdZb1fQyP6D0h92f2m+a2YtLqnJ/XKD+VPP2MPO0fFkJ4yM2wtiCwFpPKARmyZiFqcxWrgr1nfDURzR8rGtrdOwzH6D0h92f2m+a24tLqnB/XKD+VPP2IVK1dmqIlxHpKE5jSb0EkZ7CbMh5AVg+F7Etch0U10aapdgQvtXr+hi1rO4ICw7jGl4+zHiC7qDKUqd9mYj2+ho1K6Ti7R3eVxvylLLTZlmxOBFWJvCAkUjpCJ03d5WT8pTTT5puxOBHWJuLNuqcHJLm+BqkazNtKbe32uf871KyUcXIIC3bjOhI21+FqlKDIXaUO+ztDPl9VLCXcVUpGqP/JrdtG7oih4O0fVT0a6f7Qvyt4oXcpg85K8uz6HgbU+Erhr8lC13p5+TZ6m31V4MSuwheBq6oc23YhA3S7ZL8zuKk6c/c39E9yzd1Kc0WcbtQ5mVePYggCAIAgCAIAgL2uY8CYHPE8b1M0mZT6nmd8P7hJ/b/qhm6d0JH2T/AAlbpMhdhHUfaI/mTiV1cU//AGmuaH8a4KDrd9C2X25MX93oWmpIpRRt0D/kOL0oXghqHqc+v09D0i4n7WzY7i4vJTB5uaFdk4Nwtu3wRFxV2bTaWe9Ttb/lXihTqii/hAWHcY0vH2Y8QXdQZSlTvszEe30NGpXScXaO7yuN+UpZabMs2JwIqxN4QEikdIROm7vKyflKaafNN2JwI6xNxZt1Tg5Jc3wNUjWZtpTb2+1z/nepWSji5BAW7cZ0JG2vwtUpQZC7Sh32doZ8vqpYS7iqmDk6oyclSf0lLQrIoJdfemccrrbchNnGeJaW08bXYSJ0klLdeslh5B77W9CWWJ3dXdaZxbiNMdTVBwKcgtg0oy/a02gekc2w5vqkLXJE2RLHIddJXT0jldC6xV6OpF42kyUl2ycq2WlxYyG0NaLbbABYBacuZZtRESxDnkkdI9Xv61W1dqn5Ofub+ie5HdSn2LON2oczKvHsQQBAEAQBAEAQF7XMeBMDnieN6maTMp9TzO+H9wk/t/1Q2WYgtmIDoEYWteC0i2y0HIcoy5l0KlqWKQ7HqxyOb1p0p9DHUJV2WoJzjRUO8v7L79Y51tltn7RPKVrjhZHkoddXdGpq7OXdbZ1dCJ17EQyq2nEYKkaoSdJUgaQnYN9EdYS70zx+yABkDgMwHEtLqeNzsJU6SSguvWQRJDG+xqW9Fid/SvWlpnVuI00K7JwbhbdvgiLirs2m0s96na3/ACrxQp1RRfwgLDuMaXj7MeILuoMpSp32ZiPb6GjUrpOLtHd5XG/KUstNmWbE4EVYm8ICRSOkInTd3lZPylNNPmm7E4EdYm4s26pwckub4GqRrM20pt7fa5/zvUrJRxcggN4ubVtZQMV0hPiyHFcD6QfVdkGX+Hu7uykqEj/S7qUrd37kPq2pLFlNTq0p19HjxLlhvERgiQyCCLQQchClkW08+c1WrYvWfSHwIAgCA0WvVe4dEsdR1G2PjEEOOdrOI28rvdxcfIuOoqkZ+lvWWW41wn1CpNL0M7tK/bx3FS0QwRKVhMiAEGIwEHjBcLQotmUheqpVbA9U67F4F+forJfdYG4Cm+Qj1UPL/wCq1v8AK7epqd0yg5aj6sGPIwITHekaL5kIA2ZeMLlq4mNjtRCcvfrqmaswZJFVLF6FU8LlVCy9JVeiRp+DDiOEZwDnwwTZewzZaeK0nrXyjjY5iq5O823yVtRBVNbE9WpgovQtnep7XTqDlqPqz6eRgQmO9I0XzIYBssdktC+1cTGx2ohrverqmarwZHqqWL1rsPG5VQsvSVXnxp+DDiOEZwDnwwTZewzZaeK0nrXyjjY5iq5O82XyVtRBVNbE9WpgovQtnepuf6KyX3WBuAuvkI9VCvf1Wt/ldvUpOu0uyUrVHgSrQ1rXZGtFgGQZgoioREkVEPRbkSPkoo3vW1VTr+pvdy+tkFlHMoKbN49pdeOJyPvnF1lvE602Wca7KSduCjFKzfFcmZZXVTOlFstTvSxLN3QWSpAqIQBAEB+E2C0oCpbqdaYNKMbRMh6/o33zogOS0AiwcufKVF1k7X/oaXq9y5c1Oq1EvRhJYid/ctq6OortcJbAgLDuMaXj7MeILuoMpSp32ZiPb6GjUrpOLtHd5XG/KUstNmWbE4EVYm8ICRSOkInTd3lZPylNNPmm7E4EdYm4s26pwckub4GqRrM20pt7fa5/zvUrJRxcggCA6JqjwWldhD8IU7Bm27EPJ7p9sl+Z3Eyy2nCYmdrLKSE0ZWcjw2PbZa1zsotAI/AhanTRtWxVO6G5tXMxHxxqqL3mVa6+bfNzFbTiVLFsUxtZohhVbmYkIkFsGIQQbCCGmwg8q1zLZG7Yp13PajquJFS1Fc3ihzmTabSoE9ZJlC6Yg7VniCyjykNFXmH7F4HSasB5CYms1BNrDRmATDnNF8HWtAtyW8q1SxJI3BU7rn1zqKblWpatlnT4nxVWrzKtUe6TlnueHPL7XAW2kNFmTopDCkTbEMrpXQfXSpI9ERUSzo2qvqfVZ6BbWKjcBmHOaL4OtaBbkt5edJokkbgqY3Or3UU3KtS1bLOk+aq1eZVqj3SUs9zw55fa4C20hosydFIYUibYhldK6D66VJHoiKiWdG1V9TMraR5QFf8AhjM9P8goSpzrj1G4nYItnqpr60EqdEVRiGLVeWiRSSTCZaSbScnKp2BbY27Dyi6jUbWSoiWJhKZdbTgMNArXJTEZsGBMQy55DWgOyknIB1rUk8arYikg+5VYxqudGqInSv0MytpHmLrTwYmthF8Dlrmzbtinbc3tkXzN4oc6KBPWQgCAsO4xpePsx4gu6gylKnfZmI9voaNSuk4u0d3lcb8pSy02ZZsTgRVibwgJFI6QidN3eVk/KU00+absTgR1ibizbqnByS5vgapGszbSm3t9rn/O9SslHFyCAIDomqPBaV2EPwhTsGbbsQ8nun2yX5ncTLLacJQ90vhtMf0f42KFq88v53Hpt7/7dH9f9lLzlP3VnRHcplOo81ly12qY+tfBea2EXwOWE2bdsU6rm9si+ZvFDnVQJ6ySqKiCFSkKJENgbEYSTxAEWrJi2OQ0VLVdC9qdaovA6ShRWxoQiwSHNcLQQbQQcxB5FPotvSh5E5qtVWuSxUPtfTEIAgCA8ZuZZJyzpmacGsaLS4nIAvjnI1LVM4onyvRjEtVeo56rRSLaWrBGnpYENiOtFoy2WAfkoKZ6PerkPVbnU7qelZE/rROkxa1ncdDVM4KS2yZ3Kdgzbdh5TdXtsvzKZh2ZbSPQ50qvwlldvC8bVAw5xu1D1m6PZJfldwU6MU8eTGLrTwYmthF8Dlrmzbtinbc3tkPzN4oc6KBPWQgCAsO4xpePsx4gu6gylKnfZmI9voaNSuk4u0d3lcb8pSy02ZZsTgRVibwgJFI6QidN3eVk/KU00+absTgR1ibizbqnByS5vgapGszbSm3t9rn/ADvUrJRxcggCA6JqjwWldhD8IU7Bm27EPJ7p9sl+Z3Eyy2nCUPdL4bTH9H+NihavPL+dx6be/wDt0f1/2UvOU/dWdEdymU6jzWXLXapj618F5rYRfA5YTZt2xTqub2yL5m8UOdVAnrIQG+XK6ejQacZQxdfQot96rvqkNc61vJbZmzLto5XI9GdylYvkoIXU7qmyx7bOnTaqJ07y41KlACAIAgKeutUxFi019FX1kJga69HG4i208tnEoqtkcr8DuL9exRxNp8Ys/UtqW6ETQaCuItAQHQ1TOCktsmdynYM23YeU3V7bL8ymYdmW0j0OdKr8JZXbwvG1QMOcbtQ9Zuj2SX5XcFOjFPHkxi608GJrYRfA5a5s27Yp23N7ZD8zeKHOigT1kIAgLDuMaXj7MeILuoMpSp32ZiPb6GjUrpOLtHd5XG/KUstNmWbE4EVYm8ICRSOkInTd3lZPylNNPmm7E4EdYm4s26pwckub4GqRrM20pt7fa5/zvUrJRxcggCA6JqjwWldhD8IU7Bm27EPJ7p9sl+Z3Eyy2nCVrW659M03WGLSMrEghsS9sD3uByNa3LY0jOFHz0j3vVyKhb7l3wU9LSshe1yqlvVZZ0qq6fEseAz0cFrDxABd6dRUnra5VI9LSf0jRcWSBvfSw3MvrLbL4EW2cedfHtwmq3SbaabkZmS2W4Kou5bSuMUZ+9j+1/wB1H4h/y8i287k/h/y+wxRn72P7X/dMQ/5eQ53J/D/l9jK1YudGgqch0mZgP9Hferg97bfNc3PfHltzLbDR8m9HWnFdG+JKumdBydltnTbb1Ki6E0G+rtKwEAQBAaLWu58aw0y6kRMBl8Gi99BfZhZnvh3LjmpOUfhWllubfAlHTpDydtlvTbZ1/RTD4oz97H9r/utOIf8ALyO/ncn8P+X2GKM/ex/a/wC6Yh/y8hzuT+H/AC+xYtCyP0ZRMKQLr70TA2+vbLbMltmWxd8bcFqN0FTq5+XnfLZZhKq2bSYcoWZzlU0PczmpGloM5FiQCIcRjyA91tjXAmz1c9gUYyie1yKqp0F3qr5qWWB8bWutcionV3pZpLXUmUgxdaeDE1sIvgctc2bdsU7bm9sh+ZvFDnRQJ6yEAQFh3GNLx9mPEF3UGUpU77MxHt9DRqV0nF2ju8rjflKWWmzLNicCKsTeEBIpHSETpu7ysn5SmmnzTdicCOsTcWbdU4OSXN8DVI1mbaU29vtc/wCd6lZKOLkEAQHRNUeC0rsIfhCnYM23Yh5PdPtkvzO4mWW04QgCAIAgCAIAgCAIAgCAIAgCAIAgCAxdaeDE1sIvgctc2bdsU7bm9sh+ZvFDnRQJ6yEAQFh3GNLx9mPEF3UGUpU77MxHt9DRqV0nF2ju8rjflKWWmzLNicCKsTeEBIpHSETpu7ysn5SmmnzTdicCOsTcWbdU4OSXN8DVI1mbaU29vtc/53qVko4uQQBAdE1R4LSuwh+EKdgzbdiHk90+2S/M7iZZbThCAIAgCAIAgNcrnWtlWZMOIv4r/wBhltnOTyN71onnSJPElrk3KfXyWdTU619E8SoqTrnO0k8mNHe0H6sM3gHVl6ySop9TI7rUvlPcaigT9MaL4r0r5nnR9bZ2j3h0vMRMnE91+D/J1q+NqJG9SmU9yaOZLHRp9OjgWvUeubayQzLzADI7BaWg5HDlbx844lJ09SkvQvWUe7FxnUK4bVtYvf3p4L7m2rqIMIAgCAIAgCAxdaeDE1sIvgctc2bdsU7bm9sh+ZvFDnRQJ6yEAQFh3GNLx9mPEF3UGUpU77MxHt9DRqV0nF2ju8rjflKWWmzLNicCKsTeEBIpHSETpu7ysn5SmmnzTdicCOsTcWbdU4OSXN8DVI1mbaU29vtc/wCd6lZKOLkEAQHRNUeC0rsIfhCnYM23Yh5PdPtkvzO4mWW04Sm6/Vjm5CtseWk48RjG3ljWvsAtYwn8Sompme2VURT0C4tzqWahjfJGiqtvT9VLgljfS7S7jaO5SqdRQpEseqHovpgYCvc0+SqnHmZRxY9obY5psI9Zo7loqHK2NVQk7jRMlrY2PS1Ft6PopqlymmpilKQjMpGK+IGsBAc62w2rmo5HvcuEpOXy0VPTxMWJiNtVeospSBUCirp0y6YrjFZEzQw1reawO7yVDVblWVT0u96JrKBip32qu+z0NVXMTYQGXqjNukqzS8aFn9I1v8nG9P4FbYHK2RFQ4LqRNlo5Gu0Ku7pOiFOnlBot1elI1FyEF9HRHwy57gSx1losXFWPcxqYK2FlvapYaiV6StR1iJ1mXuezkSfqnCmZ17nvcX2ucbSbHuA/BbaZyuiRVOC7kMcNa9kaWIlnR9ENjXQRIQFLwKyTbq7NkzMRfR4WGXt/kvfSWWc1mRRCTSctZb0W+p6E+5tIlzlk5NMLAtts78G20uhS556YutPBia2EXwOWubNu2Kdtze2Q/M3ihzooE9ZCAICw7jGl4+zHiC7qDKUqd9mYj2+ho1K6Ti7R3eVxvylLLTZlmxOBFWJvCAkUjpCJ03d5WT8pTTT5puxOBHWJuLNuqcHJLm+BqkazNtKbe32uf871KyUcXIIAgOiqqNLKsyzHggiDDtBH8IU7Dm27EPJrpKi1kqprO4mVW04ih7pfDaY/o/xsULV55fzuPTb3/wBuj+v+yl5yn7qzojuUynUeay5a7VPVfTA1q6PwLmOZvjaueqzSkvcH9wj+vBTS7i+k5jZt71yUGUpYr7MzHtXgWypMoxQd0XhpMdJvgaoSqzqnp9wv2+P68VNcWglwgJ9XtPy+2h+ILOLLTahy13ZpPldwU6QU+eRlc3aNGS+0d3Lgr8lC23p56TYnEzlzDgVB54njct1JmkI2+L9wf/bwQ2pdJCBAUFLf8hN/70f5VCJn/r6nqEn7Wv8A4/8A1L9U2eXmNrMwxKtzLIYJJgRQABaSbx1gA5VrlzbtinZc9UbVxKvVhN4oc5Zs6gT1kIfQgLDuMaXj7MeILuoMpSp32ZiPb6GjUrpOLtHd5XG/KUstNmWbE4EVYm8ICRSOkInTd3lZPylNNPmm7E4EdYm4s26pwckub4GqRrM20pt7fa5/zvUrJRxcggLKuXVThTsH6bnvXvXEMhkZARZ6x5TyDN+UhRwNcmG4p98d1pYnYrH0Wp0r32L3Jo8S1VJFJCAqKvVUpyk61RpyRglzHXl670jRbYxoOQm3OCouop5HSKqJ0F7uNdejgomRyPscltqWLpVdBbMu28l2tdnAHcpNOoo8i2uVUPRfTA8ZqVZOS5l5tjXsdna5toNmUWg+8Wr4rUclimccr4nI9i2KnenQp4SNEwKOeXyEGHDJFhLIQbaPfYsWxtbkpYbZqueZESV6us0raTVmc5Qd0XhpMdJvgaoSqzqnp9wv2+P68VNcWglwgJ9XtPy+2h+ILOLLTahy13ZpPldwU6QU+eRkWfo2DSLQ2fhsiBuUB7A6zmtWLmNdlJaboamaBVWJytt0LYekpKMkpcS8mxrGDM1rbALcpyD3r61qNSxDGWV8rsORbV0r0qey+msICnoFUJ1tc2z7oB9GJoPvvSN/Z9JfW2W25sqikp5OVwrOi31L8+69GtAsSP8A1YFlli9eDZo0lwqVKCEBXN0mp0J0jEpuSshvZ6z2gZH8VtnE7v8AxXBVU7bFehbLgXZlSRtLJ0ovQmlPdOBUyjC9BAWHcY0vH2Y8QXdQZSlTvszEe30NGpXScXaO7yuN+UpZabMs2JwIqxN4QEikdIROm7vKyflKaafNN2JwI6xNxZt1Tg5Jc3wNUjWZtpTb2+1z/nepWSji5BAXZcl4IjaP/JS9Fmjzq+bty7ENzXWV4IAgCAIAgCAICg7ovDSY6TfA1QlVnVPT7hft8f14qa4tBLhAT6vafl9tD8QWcWWm1DlruzSfK7gp0gp88jCAIAgCAIAgCAwFfuB8z0PzC0VOacSlxe3xbTn9Qh6kEBYdxjS8fZjxBd1BlKVO+zMR7fQ0aldJxdo7vK435SllpsyzYnAirE3hASKR0hE6bu8rJ+Uppp803YnAjrE3Fm3VODklzfA1SNZm2lNvb7XP+d6lZKOLkEBdlyXgiNo/8lL0WaPOr5u3LsQ3NdZXggCAIAgCAIAgPJ0sx7r57GknjLAvliGaSPRLEVT8wSH9hnYCYKaD7y0msu8YJD+wzsBMFNA5aTWXeBKwwbQxnYCYKDlX6ynsvprCAIAgCAIAgCAwFfuB8z0PzC0VOacSlxe3xbTn9Qh6kEBYdxjS8fZjxBd1BlKVO+zMR7fQ0aldJxdo7vK435SllpsyzYnAirE3hASKR0hE6bu8rJ+Uppp803YnAjrE3Fm3VODklzfA1SNZm2lNvb7XP+d6lZKOLkEBstAV3maBo/AZEQr20u9eGSbT7wQuiOpfG3BQh624lNWS8rJbb1dC/YyWNGd5IG6PzLZj0ngcnNei0u3/AGGNGd5IG6PzJj0ngOa9Fpdv+wxozvJA3R+ZMek8BzXotLt/2GNGd5IG6PzJj0ngOa9Fpdv+wxozvJA3R+ZMek8BzXotLt/2GNGd5IG6PzJj0ngOa9Fpdv8AsMaM7yQN0fmTHpPAc16LS7f9hjRneSBuj8yY9J4DmvRaXb/sMaM7yQN0fmTHpPAc16LS7f8AYY0Z3kgbo/MmPSeA5r0Wl2/7DGjO8kDdH5kx6TwHNei0u3/YY0Z3kgbo/MmPSeA5r0Wl2/7DGjO8kDdH5kx6TwHNei0u3/YY0Z3kgbo/MmPSeA5r0Wl2/wCwxozvJA3R+ZMek8BzXotLt/2GNGd5IG6PzJj0ngOa9Fpdv+wxozvJA3R+ZMek8BzXotLt/wBhjRneSBuj8yY9J4DmvRaXb/sMaM7yQN0fmTHpPAc16LS7f9hjRneSBuj8yY9J4DmvRaXb/sRKVugzdK0c+RmRCvYgsN7DIPLkNqwfVyParVN1Ne/S08rZWKtqeP2NTXMToQFh3GNLx9mPEF3UGUpU77MxHt9DRqV0nF2ju8rjflKWWmzLNicCKsTeEBIpHSETpu7yvr8pTTT5puxOBHXw3Fm3U8tWpIjk+BqkKzNtKbe52uf871KyUeXIIAgCAIAgCAIAgCAIAgCAIAgCAIAgCAIAgCAIAgCAICxLjGlo5/6Y8S7qDKUqd9mYj2+holKG2k4pGsd3lcb8pSy02ZZsTgRlibwgMtW2TMhWWYl3cURxGTicb4fgVtmbgyKhwXMmSakjemhPLoUxK1HeWjRLG14qIKKvgJiWsvbTnstDTy2FpvSeXKpFlk8OD3oUqpV1yrpLPZ/039f16/qi9KeHQVtPyMSjpgy88xzHDOHNs/8Ao96j3NVq2Khb4Z45mI+N1qeBHXw3BAEAQBAEAQBAEAQBAEAQBAEAQBAEAQBAEAQBAEB6S8B0zFEGWa5zjma1tpP8gvqIqrYhg+RsbcJ62J49BaNFSn6AVQizs/YJmYFjWW5jYb1vvstLnWc3EFIsbi8Sud1qUupm/rFcyKLNs614r9bLEKqJtNpUaXbqP1rS5163KTmAQKqIlqlgYson2wu7ElKrzmj1SddfoAl7aclxksDItgzfZcfD2VnXRf8Aen1Oe9evSxaV6+LfVPXeVgo4uZKo2kYtFzYm5B5Y9uYjuIzEe5ZMe5i2tNFRTxVDFjlS1FN8lrp4jQRDpmUZE/iDh4XA967UrbU/W20rMl7CtdbTzK380oqcD7xgyPs9vZZ5L7jceoY83634hfP3GMGR9nt7LPJMbj1BzfrfiF8/cYwZH2e3ss8kxuPUHN+t+IXz9xjBkfZ7eyzyTG49Qc3634hfP3GMGR9nt7LPJMbj1BzfrfiF8/cYwZH2e3ss8kxuPUHN+t+IXz9xjBkfZ7eyzyTG49Qc3634hfP3GMGR9nt7LPJMbj1BzfrfiF8/cYwZH2e3ss8kxuPUHN+t+IXz9xjBkfZ7eyzyTG49Qc3634hfP3GMGR9nt7LPJMbj1BzfrfiF8/cYwZH2e3ss8kxuPUHN+t+IXz9xjBkfZ7eyzyTG49Qc3634hfP3GMGR9nt7LPJMbj1BzfrfiF8/cYwZH2e3ss8kxuPUHN+t+IXz9xjBkfZ7eyzyTG49Qc3634hfP3GMGR9nt7LPJMbj1BzfrfiF8/cYwZH2e3ss8kxuPUHN+t+IXz9xjBkfZ7eyzyTG49Qc3634hfP3GMGR9nt7LPJMbj1BzfrfiF8/cYwZH2e3ss8kxuPUHN+t+IXz9xjBkfZ7eyzyTG49Qc3634hfP3GMGR9nt7LPJMbj1BzfrfiF8/cYwZH2e3ss8kxuPUHN+t+IXz9z8iXTYcsyyiZNjCeMuA/Boy9a+LWomS0NvZkev/XnVU/O9V9DR6bpqNTs3hNJPLjxDMGjkA4guOSR0i2uLJR0UNIzAiSziu1THrA6zbbmtAGmKeExFH6qAQ5xszu+q3ry8wXVSRYb7e5CBu/XpTUysRf1P6E2d6l5KYPNzymZds1Lul5loc14Ic0jIQV8VEVLFM45HRuR7FsVOopSu1SIlAxjMyYc+XOZwFpZ7ne7+LMoiopljW1Oo9FuRduOsajJFsk0adnsaguUnggCAIAgCAIAgCAIAgCAIAgCAIAgCAIAgCAIAgCAIAgCAIDNVaqzHrFNeik22MB9eIR6rR+Z9y2xQukWxCOuhdOCiZhSL09yd6/bxL0oChodBUa2RkhkGdxzudxk+9TMcaRtwUPNa2skq5Vlk/8AiaDIrYcgQH4RfCxyBFsNLrPUWTmIDpuGww3DL+qdeg/0kEdQC5JqWNUtssLDc67tYxyRq7CTx6fPrKamoYgzDobcwNmVRKpYp6DG5XMRVPJfDYEAQBAEAQBAEAQBAEAQBAEAQBAEAQBAEAQBAEAQBAWlUipEpPSTZ2dD3k/VL7G9QAP4qRp6ZjkwlKVde7dVFIsUaoiabOnzLIlpdkpAECVa1jW5mtbYB/IKQRERLEKjJI+Ryuetqr3qeq+mAQ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data:image/jpeg;base64,/9j/4AAQSkZJRgABAQAAAQABAAD/2wCEAAkGBxMHBhUIBxQUFhUTGBwaFxUUDSUaHxwbHiIcHBsfIBgcKCggIBsoHB0eITEkMSkrLi4wHh8zODMsNygtLi0BCgoKDg0OGxAQGzcmICQ3Ly0tMjc3NywsLC8sNzAsLDQ0LCw3LSwsLCwsLywsLC0sLCwsLCwtLCwsLCwsLCwsLP/AABEIAMQBAQMBEQACEQEDEQH/xAAcAAEAAgMBAQEAAAAAAAAAAAAABAcFBggDAgH/xABMEAABAgIDCgoGBgoBBQEAAAABAAIDBAUGEQcSFBchMTVTc5M2QVFxcpGSsbLREyJVYcLSFUJSVKHBFiMyNGKBgpSz4jdjdKLw8TP/xAAbAQEAAgMBAQAAAAAAAAAAAAAABQYCAwQHAf/EAEARAAEDAQELCgUDBAEFAAAAAAABAgMEEQUGEhQyM1FScZGxExYhMTRBYaHB0VRygeHwIjVTFYKismIjQnPC8f/aAAwDAQACEQMRAD8AvFAYSs1Z4FXJe/nTa537MNuVx8h71plnbEnSSNz7mT1rrI06E61XqT7+BVlM3R5ykHlsqRBZxBgtP83H8rFGyVkjuroLrSXuUcKWvTDXx6t3vaa3GpeYjm2PGiu54xP5rnWR69akuykp2dDWIn0Q8sPi6yJvSmG7SZ4vFqpuQYfF1kTelMN2kYvFqpuQYfF1kTelMN2kYvFqpuQYfF1kTelMN2kYvFqpuQYfF1kTelMN2kYvFqpuQYfF1kTelMN2kYvFqpuQYfF1kTelMN2kYvFqpuQYfF1kTelMN2kYvFqpuQYfF1kTelMN2kYvFqpuQYfF1kTelMN2kYvFqpuQYfF1kTelMN2kYvFqpuQYfF1kTelMN2kYvFqpuQYfF1kTelMN2kYvFqpuQYfF1kTelMN2kYvFqpuQYfF1kTelMN2kYvFqpuQYfF1kTelMN2kYvFqpuQYfF1kTelMN2kYvFqpuQYfF1kTelMN2kYvFqpuQYfF1kTelMN2kYvFqpuQYfF1kTelMN2kYvFqpuQYfF1kTelMN2kYvFqpuQYfF1kTelMN2kYvFqpuQYfF1kTelMN2kYvFqpuQYfF1kTelMN2kYvFqpuQ+odJxobr6HFig8ojEfmmG7SfFpoXJYrE3IZyiq9z1GuFkUxGj6sUX34/tfitzKqRvfaRtTcGinTIwV0p0fbyLNqnXqBT7hLRf1Ub7Djkd0XcfNnUhDVNk6OpSnXTuFPR/rT9TNOjahti6iDCAwlbqwNq5RBnImVx9WG3ld5DOVpnlSJtpI3Mue6tnSNOhOtV0J76Cg6QnolJTjpudcXPebST/7mUI5yuW1T0+CCOCNI40sRCOvhuPqHDdFdewgSeQC1ES3qMXORqWuWw9sBi6uJuyvuC7Qa+Xi1k3jAYuribspgu0Dl4tZN4wGLq4m7KYLtA5eLWTeMBi6uJuymC7QOXi1k3jAYuribspgu0Dl4tZN4wGLq4m7KYLtA5eLWTeMBi6uJuymC7QOXi1k3jAYuribspgu0Dl4tZN4wGLq4m7KYLtA5eLWTeMBi6uJuymC7QOXi1k3jAYuribspgu0Dl4tZN4wGLq4m7KYLtA5eLWTeMBi6uJuymC7QOXi1k3jAYuribspgu0Dl4tZN4wGLq4m7KYLtA5eLWTeMBi6uJuymC7QOXi1k3jAYuribspgu0Dl4tZN4wGLq4m7KYLtA5eLWTeMBi6uJuymC7QOXi1k3jAYuribspgu0Dl4tZN4wGLq4m7KYLtA5eLWTeMBi6uJuymC7QOXi1k3jAYuribspgu0Dl4tZN4wGLq4m7KYLtA5eLWTeeUWC6CbIzXNt+02zvXxUVOsza9rslbT4QzP1rix1802EZiCh8VEVLFLpub1sNOyZkZ8/roQz/bbmt6QzHnBUvSz8omC7rQ88u/clKSTlYsh3kujZoN1XWV0pG6nSpn6zGWafUgC9A/iOVx7h/JQ9ZJhSWaD0a9ukSGkR69b+n6dSe/1NOXKWA3SolUmUrBdS1NG9lodv1rL4jPaeJoXXTU6PTDf1IV27N1307kp6dLZHfWy31Uy83dKhUccFq7LNENuQOd6ttnHeji5zatrqxreiNvQcEV7Us366uVcJfr5r6EXGvMamD1u81jj79Bv5qU+uvkMa8xqYPW7zTH36BzUp9dfIY15jUwet3mmPv0DmpT66+QxrzGpg9bvNMffoHNSn118hjXmNTB63eaY+/QOalPrr5DGvMamD1u80x9+gc1KfXXyGNeY1MHrd5pj79A5qU+uvkMa8xqYPW7zTH36BzUp9dfIY15jUwet3mmPv0DmpT66+QxrzGpg9bvNMffoHNSn118hjXmNTB63eaY+/QOalPrr5DGvMamD1u80x9+gc1KfXXyGNeY1MHrd5pj79A5qU+uvkMa8xqYPW7zTH36BzUp9dfIY15jUwet3mmPv0DmpT66+QxrzGpg9bvNMffoHNSn118hjXmNTB63eaY+/QOalPrr5DGvMamD1u80x9+gc1KfXXyGNeY1MHrd5pj79A5qU+uvkMa8xqYPW7zTH36BzUp9dfIY15jUwet3mmPv0DmpT66+QxrzGpg9bvNMffoHNSn118hjXmNTB63eaY+/QOalPrr5DGvMamD1u80x9+gc1KfXXyJEtdSwg+hpmWY6Gc94bf/F2Q9YX1K63oe3oNUl62B+qnlVHePunsRa41VgRaJFYqsG2Ecr2DMBygZxYc7eJYzwNVvKR9RuuVdWds+J1mV3Lp26be5e80BcRaTJVcpQ0NTcKfhn9hwvve05HDqtWcT8B6OOOvpUqqd8S96dG3u8zoP6Qh/aHWp3DQ8rxeTQc703F9PTMaMfrRXnrcVAyLa9VPV6RmBTsboROBCWJ0lnV8JomoMpRktka+9vrOOwXx63G3+Skan9ELWoU241lRdOad/Wltnh02cEsKxUcXIIAgCAIAgCAIAgCAIAgCAIAgCAIAgCAIAgCAIAgCAICyLkEYzLJqio2WG9gN6c2W1rusEdS76FbcJi9RUL6GIxYqhvQ5Fs9U3FeTcLB5p8H7LiOo2Lhcli2FrifhsR2lEU8l8NhK+kov23dayw3aTRi0WqfNI6QidN3eUflKfafNN2JwI6xNxZt1Tg5Jc3wNUjWZtpTb2+1z/nepWSji5BAZOiqvTNMQTGo2E57WmwkEZDn4ytjIXvS1qHFU3QpqZyNmfYq9JO/QekPuz+03zWeLS6pzf1yg/lTz9jEStHRZukPo+XYXRSSLwHLaLbRycRWpGOV2CnWd8lTFHFyz1sb127eoy/6D0h92f2m+a24tLqnB/XKD+VPP2INK1fmaHhCLSUJzA42AkjKc/EVg+J7Etch0010KapcrYX2qhKlqnT01LtmIEu8te0Oab4ZQRaDn5FklPIqWohpkuxRRuVjpERU6F6+tD7dUmfY0udLPsGU+s3zX3FpdBil26BVsSRPP2NfWglQgCAIAgCAIAgMxR9VpykpQTcjAc9jrbHAjLYSDnPKCtrYJHJaiEfPdWkgescj0RU7unae0apk9AgmLFl3hrQSTfDIBlPGvq00qJbYa23ZoXORrZEtXo7/AGINE0JMUyXCjIZiXll9YRkttszn3FYMjc/JQ6amtgpbOWdZb1fQyP6D0h92f2m+a2YtLqnJ/XKD+VPP2MPO0fFkJ4yM2wtiCwFpPKARmyZiFqcxWrgr1nfDURzR8rGtrdOwzH6D0h92f2m+a24tLqnB/XKD+VPP2IVK1dmqIlxHpKE5jSb0EkZ7CbMh5AVg+F7Etch0U10aapdgQvtXr+hi1rO4ICw7jGl4+zHiC7qDKUqd9mYj2+ho1K6Ti7R3eVxvylLLTZlmxOBFWJvCAkUjpCJ03d5WT8pTTT5puxOBHWJuLNuqcHJLm+BqkazNtKbe32uf871KyUcXIIC3bjOhI21+FqlKDIXaUO+ztDPl9VLCXcVUpGqP/JrdtG7oih4O0fVT0a6f7Qvyt4oXcpg85K8uz6HgbU+Erhr8lC13p5+TZ6m31V4MSuwheBq6oc23YhA3S7ZL8zuKk6c/c39E9yzd1Kc0WcbtQ5mVePYggCAIAgCAIAgL2uY8CYHPE8b1M0mZT6nmd8P7hJ/b/qhm6d0JH2T/AAlbpMhdhHUfaI/mTiV1cU//AGmuaH8a4KDrd9C2X25MX93oWmpIpRRt0D/kOL0oXghqHqc+v09D0i4n7WzY7i4vJTB5uaFdk4Nwtu3wRFxV2bTaWe9Ttb/lXihTqii/hAWHcY0vH2Y8QXdQZSlTvszEe30NGpXScXaO7yuN+UpZabMs2JwIqxN4QEikdIROm7vKyflKaafNN2JwI6xNxZt1Tg5Jc3wNUjWZtpTb2+1z/nepWSji5BAW7cZ0JG2vwtUpQZC7Sh32doZ8vqpYS7iqmDk6oyclSf0lLQrIoJdfemccrrbchNnGeJaW08bXYSJ0klLdeslh5B77W9CWWJ3dXdaZxbiNMdTVBwKcgtg0oy/a02gekc2w5vqkLXJE2RLHIddJXT0jldC6xV6OpF42kyUl2ycq2WlxYyG0NaLbbABYBacuZZtRESxDnkkdI9Xv61W1dqn5Ofub+ie5HdSn2LON2oczKvHsQQBAEAQBAEAQF7XMeBMDnieN6maTMp9TzO+H9wk/t/1Q2WYgtmIDoEYWteC0i2y0HIcoy5l0KlqWKQ7HqxyOb1p0p9DHUJV2WoJzjRUO8v7L79Y51tltn7RPKVrjhZHkoddXdGpq7OXdbZ1dCJ17EQyq2nEYKkaoSdJUgaQnYN9EdYS70zx+yABkDgMwHEtLqeNzsJU6SSguvWQRJDG+xqW9Fid/SvWlpnVuI00K7JwbhbdvgiLirs2m0s96na3/ACrxQp1RRfwgLDuMaXj7MeILuoMpSp32ZiPb6GjUrpOLtHd5XG/KUstNmWbE4EVYm8ICRSOkInTd3lZPylNNPmm7E4EdYm4s26pwckub4GqRrM20pt7fa5/zvUrJRxcggN4ubVtZQMV0hPiyHFcD6QfVdkGX+Hu7uykqEj/S7qUrd37kPq2pLFlNTq0p19HjxLlhvERgiQyCCLQQchClkW08+c1WrYvWfSHwIAgCA0WvVe4dEsdR1G2PjEEOOdrOI28rvdxcfIuOoqkZ+lvWWW41wn1CpNL0M7tK/bx3FS0QwRKVhMiAEGIwEHjBcLQotmUheqpVbA9U67F4F+forJfdYG4Cm+Qj1UPL/wCq1v8AK7epqd0yg5aj6sGPIwITHekaL5kIA2ZeMLlq4mNjtRCcvfrqmaswZJFVLF6FU8LlVCy9JVeiRp+DDiOEZwDnwwTZewzZaeK0nrXyjjY5iq5O823yVtRBVNbE9WpgovQtnep7XTqDlqPqz6eRgQmO9I0XzIYBssdktC+1cTGx2ohrverqmarwZHqqWL1rsPG5VQsvSVXnxp+DDiOEZwDnwwTZewzZaeK0nrXyjjY5iq5O82XyVtRBVNbE9WpgovQtnepuf6KyX3WBuAuvkI9VCvf1Wt/ldvUpOu0uyUrVHgSrQ1rXZGtFgGQZgoioREkVEPRbkSPkoo3vW1VTr+pvdy+tkFlHMoKbN49pdeOJyPvnF1lvE602Wca7KSduCjFKzfFcmZZXVTOlFstTvSxLN3QWSpAqIQBAEB+E2C0oCpbqdaYNKMbRMh6/o33zogOS0AiwcufKVF1k7X/oaXq9y5c1Oq1EvRhJYid/ctq6OortcJbAgLDuMaXj7MeILuoMpSp32ZiPb6GjUrpOLtHd5XG/KUstNmWbE4EVYm8ICRSOkInTd3lZPylNNPmm7E4EdYm4s26pwckub4GqRrM20pt7fa5/zvUrJRxcggCA6JqjwWldhD8IU7Bm27EPJ7p9sl+Z3Eyy2nCYmdrLKSE0ZWcjw2PbZa1zsotAI/AhanTRtWxVO6G5tXMxHxxqqL3mVa6+bfNzFbTiVLFsUxtZohhVbmYkIkFsGIQQbCCGmwg8q1zLZG7Yp13PajquJFS1Fc3ihzmTabSoE9ZJlC6Yg7VniCyjykNFXmH7F4HSasB5CYms1BNrDRmATDnNF8HWtAtyW8q1SxJI3BU7rn1zqKblWpatlnT4nxVWrzKtUe6TlnueHPL7XAW2kNFmTopDCkTbEMrpXQfXSpI9ERUSzo2qvqfVZ6BbWKjcBmHOaL4OtaBbkt5edJokkbgqY3Or3UU3KtS1bLOk+aq1eZVqj3SUs9zw55fa4C20hosydFIYUibYhldK6D66VJHoiKiWdG1V9TMraR5QFf8AhjM9P8goSpzrj1G4nYItnqpr60EqdEVRiGLVeWiRSSTCZaSbScnKp2BbY27Dyi6jUbWSoiWJhKZdbTgMNArXJTEZsGBMQy55DWgOyknIB1rUk8arYikg+5VYxqudGqInSv0MytpHmLrTwYmthF8Dlrmzbtinbc3tkXzN4oc6KBPWQgCAsO4xpePsx4gu6gylKnfZmI9voaNSuk4u0d3lcb8pSy02ZZsTgRVibwgJFI6QidN3eVk/KU00+absTgR1ibizbqnByS5vgapGszbSm3t9rn/O9SslHFyCAIDomqPBaV2EPwhTsGbbsQ8nun2yX5ncTLLacJQ90vhtMf0f42KFq88v53Hpt7/7dH9f9lLzlP3VnRHcplOo81ly12qY+tfBea2EXwOWE2bdsU6rm9si+ZvFDnVQJ6ySqKiCFSkKJENgbEYSTxAEWrJi2OQ0VLVdC9qdaovA6ShRWxoQiwSHNcLQQbQQcxB5FPotvSh5E5qtVWuSxUPtfTEIAgCA8ZuZZJyzpmacGsaLS4nIAvjnI1LVM4onyvRjEtVeo56rRSLaWrBGnpYENiOtFoy2WAfkoKZ6PerkPVbnU7qelZE/rROkxa1ncdDVM4KS2yZ3Kdgzbdh5TdXtsvzKZh2ZbSPQ50qvwlldvC8bVAw5xu1D1m6PZJfldwU6MU8eTGLrTwYmthF8Dlrmzbtinbc3tkPzN4oc6KBPWQgCAsO4xpePsx4gu6gylKnfZmI9voaNSuk4u0d3lcb8pSy02ZZsTgRVibwgJFI6QidN3eVk/KU00+absTgR1ibizbqnByS5vgapGszbSm3t9rn/ADvUrJRxcggCA6JqjwWldhD8IU7Bm27EPJ7p9sl+Z3Eyy2nCUPdL4bTH9H+NihavPL+dx6be/wDt0f1/2UvOU/dWdEdymU6jzWXLXapj618F5rYRfA5YTZt2xTqub2yL5m8UOdVAnrIQG+XK6ejQacZQxdfQot96rvqkNc61vJbZmzLto5XI9GdylYvkoIXU7qmyx7bOnTaqJ07y41KlACAIAgKeutUxFi019FX1kJga69HG4i208tnEoqtkcr8DuL9exRxNp8Ys/UtqW6ETQaCuItAQHQ1TOCktsmdynYM23YeU3V7bL8ymYdmW0j0OdKr8JZXbwvG1QMOcbtQ9Zuj2SX5XcFOjFPHkxi608GJrYRfA5a5s27Yp23N7ZD8zeKHOigT1kIAgLDuMaXj7MeILuoMpSp32ZiPb6GjUrpOLtHd5XG/KUstNmWbE4EVYm8ICRSOkInTd3lZPylNNPmm7E4EdYm4s26pwckub4GqRrM20pt7fa5/zvUrJRxcggCA6JqjwWldhD8IU7Bm27EPJ7p9sl+Z3Eyy2nCVrW659M03WGLSMrEghsS9sD3uByNa3LY0jOFHz0j3vVyKhb7l3wU9LSshe1yqlvVZZ0qq6fEseAz0cFrDxABd6dRUnra5VI9LSf0jRcWSBvfSw3MvrLbL4EW2cedfHtwmq3SbaabkZmS2W4Kou5bSuMUZ+9j+1/wB1H4h/y8i287k/h/y+wxRn72P7X/dMQ/5eQ53J/D/l9jK1YudGgqch0mZgP9Hferg97bfNc3PfHltzLbDR8m9HWnFdG+JKumdBydltnTbb1Ki6E0G+rtKwEAQBAaLWu58aw0y6kRMBl8Gi99BfZhZnvh3LjmpOUfhWllubfAlHTpDydtlvTbZ1/RTD4oz97H9r/utOIf8ALyO/ncn8P+X2GKM/ex/a/wC6Yh/y8hzuT+H/AC+xYtCyP0ZRMKQLr70TA2+vbLbMltmWxd8bcFqN0FTq5+XnfLZZhKq2bSYcoWZzlU0PczmpGloM5FiQCIcRjyA91tjXAmz1c9gUYyie1yKqp0F3qr5qWWB8bWutcionV3pZpLXUmUgxdaeDE1sIvgctc2bdsU7bm9sh+ZvFDnRQJ6yEAQFh3GNLx9mPEF3UGUpU77MxHt9DRqV0nF2ju8rjflKWWmzLNicCKsTeEBIpHSETpu7ysn5SmmnzTdicCOsTcWbdU4OSXN8DVI1mbaU29vtc/wCd6lZKOLkEAQHRNUeC0rsIfhCnYM23Yh5PdPtkvzO4mWW04QgCAIAgCAIAgCAIAgCAIAgCAIAgCAxdaeDE1sIvgctc2bdsU7bm9sh+ZvFDnRQJ6yEAQFh3GNLx9mPEF3UGUpU77MxHt9DRqV0nF2ju8rjflKWWmzLNicCKsTeEBIpHSETpu7ysn5SmmnzTdicCOsTcWbdU4OSXN8DVI1mbaU29vtc/53qVko4uQQBAdE1R4LSuwh+EKdgzbdiHk90+2S/M7iZZbThCAIAgCAIAgNcrnWtlWZMOIv4r/wBhltnOTyN71onnSJPElrk3KfXyWdTU619E8SoqTrnO0k8mNHe0H6sM3gHVl6ySop9TI7rUvlPcaigT9MaL4r0r5nnR9bZ2j3h0vMRMnE91+D/J1q+NqJG9SmU9yaOZLHRp9OjgWvUeubayQzLzADI7BaWg5HDlbx844lJ09SkvQvWUe7FxnUK4bVtYvf3p4L7m2rqIMIAgCAIAgCAxdaeDE1sIvgctc2bdsU7bm9sh+ZvFDnRQJ6yEAQFh3GNLx9mPEF3UGUpU77MxHt9DRqV0nF2ju8rjflKWWmzLNicCKsTeEBIpHSETpu7ysn5SmmnzTdicCOsTcWbdU4OSXN8DVI1mbaU29vtc/wCd6lZKOLkEAQHRNUeC0rsIfhCnYM23Yh5PdPtkvzO4mWW04Sm6/Vjm5CtseWk48RjG3ljWvsAtYwn8Sompme2VURT0C4tzqWahjfJGiqtvT9VLgljfS7S7jaO5SqdRQpEseqHovpgYCvc0+SqnHmZRxY9obY5psI9Zo7loqHK2NVQk7jRMlrY2PS1Ft6PopqlymmpilKQjMpGK+IGsBAc62w2rmo5HvcuEpOXy0VPTxMWJiNtVeospSBUCirp0y6YrjFZEzQw1reawO7yVDVblWVT0u96JrKBip32qu+z0NVXMTYQGXqjNukqzS8aFn9I1v8nG9P4FbYHK2RFQ4LqRNlo5Gu0Ku7pOiFOnlBot1elI1FyEF9HRHwy57gSx1losXFWPcxqYK2FlvapYaiV6StR1iJ1mXuezkSfqnCmZ17nvcX2ucbSbHuA/BbaZyuiRVOC7kMcNa9kaWIlnR9ENjXQRIQFLwKyTbq7NkzMRfR4WGXt/kvfSWWc1mRRCTSctZb0W+p6E+5tIlzlk5NMLAtts78G20uhS556YutPBia2EXwOWubNu2Kdtze2Q/M3ihzooE9ZCAICw7jGl4+zHiC7qDKUqd9mYj2+ho1K6Ti7R3eVxvylLLTZlmxOBFWJvCAkUjpCJ03d5WT8pTTT5puxOBHWJuLNuqcHJLm+BqkazNtKbe32uf871KyUcXIIAgOiqqNLKsyzHggiDDtBH8IU7Dm27EPJrpKi1kqprO4mVW04ih7pfDaY/o/xsULV55fzuPTb3/wBuj+v+yl5yn7qzojuUynUeay5a7VPVfTA1q6PwLmOZvjaueqzSkvcH9wj+vBTS7i+k5jZt71yUGUpYr7MzHtXgWypMoxQd0XhpMdJvgaoSqzqnp9wv2+P68VNcWglwgJ9XtPy+2h+ILOLLTahy13ZpPldwU6QU+eRlc3aNGS+0d3Lgr8lC23p56TYnEzlzDgVB54njct1JmkI2+L9wf/bwQ2pdJCBAUFLf8hN/70f5VCJn/r6nqEn7Wv8A4/8A1L9U2eXmNrMwxKtzLIYJJgRQABaSbx1gA5VrlzbtinZc9UbVxKvVhN4oc5Zs6gT1kIfQgLDuMaXj7MeILuoMpSp32ZiPb6GjUrpOLtHd5XG/KUstNmWbE4EVYm8ICRSOkInTd3lZPylNNPmm7E4EdYm4s26pwckub4GqRrM20pt7fa5/zvUrJRxcggLKuXVThTsH6bnvXvXEMhkZARZ6x5TyDN+UhRwNcmG4p98d1pYnYrH0Wp0r32L3Jo8S1VJFJCAqKvVUpyk61RpyRglzHXl670jRbYxoOQm3OCouop5HSKqJ0F7uNdejgomRyPscltqWLpVdBbMu28l2tdnAHcpNOoo8i2uVUPRfTA8ZqVZOS5l5tjXsdna5toNmUWg+8Wr4rUclimccr4nI9i2KnenQp4SNEwKOeXyEGHDJFhLIQbaPfYsWxtbkpYbZqueZESV6us0raTVmc5Qd0XhpMdJvgaoSqzqnp9wv2+P68VNcWglwgJ9XtPy+2h+ILOLLTahy13ZpPldwU6QU+eRkWfo2DSLQ2fhsiBuUB7A6zmtWLmNdlJaboamaBVWJytt0LYekpKMkpcS8mxrGDM1rbALcpyD3r61qNSxDGWV8rsORbV0r0qey+msICnoFUJ1tc2z7oB9GJoPvvSN/Z9JfW2W25sqikp5OVwrOi31L8+69GtAsSP8A1YFlli9eDZo0lwqVKCEBXN0mp0J0jEpuSshvZ6z2gZH8VtnE7v8AxXBVU7bFehbLgXZlSRtLJ0ovQmlPdOBUyjC9BAWHcY0vH2Y8QXdQZSlTvszEe30NGpXScXaO7yuN+UpZabMs2JwIqxN4QEikdIROm7vKyflKaafNN2JwI6xNxZt1Tg5Jc3wNUjWZtpTb2+1z/nepWSji5BAXZcl4IjaP/JS9Fmjzq+bty7ENzXWV4IAgCAIAgCAICg7ovDSY6TfA1QlVnVPT7hft8f14qa4tBLhAT6vafl9tD8QWcWWm1DlruzSfK7gp0gp88jCAIAgCAIAgCAwFfuB8z0PzC0VOacSlxe3xbTn9Qh6kEBYdxjS8fZjxBd1BlKVO+zMR7fQ0aldJxdo7vK435SllpsyzYnAirE3hASKR0hE6bu8rJ+Uppp803YnAjrE3Fm3VODklzfA1SNZm2lNvb7XP+d6lZKOLkEBdlyXgiNo/8lL0WaPOr5u3LsQ3NdZXggCAIAgCAIAgPJ0sx7r57GknjLAvliGaSPRLEVT8wSH9hnYCYKaD7y0msu8YJD+wzsBMFNA5aTWXeBKwwbQxnYCYKDlX6ynsvprCAIAgCAIAgCAwFfuB8z0PzC0VOacSlxe3xbTn9Qh6kEBYdxjS8fZjxBd1BlKVO+zMR7fQ0aldJxdo7vK435SllpsyzYnAirE3hASKR0hE6bu8rJ+Uppp803YnAjrE3Fm3VODklzfA1SNZm2lNvb7XP+d6lZKOLkEBstAV3maBo/AZEQr20u9eGSbT7wQuiOpfG3BQh624lNWS8rJbb1dC/YyWNGd5IG6PzLZj0ngcnNei0u3/AGGNGd5IG6PzJj0ngOa9Fpdv+wxozvJA3R+ZMek8BzXotLt/2GNGd5IG6PzJj0ngOa9Fpdv+wxozvJA3R+ZMek8BzXotLt/2GNGd5IG6PzJj0ngOa9Fpdv8AsMaM7yQN0fmTHpPAc16LS7f9hjRneSBuj8yY9J4DmvRaXb/sMaM7yQN0fmTHpPAc16LS7f8AYY0Z3kgbo/MmPSeA5r0Wl2/7DGjO8kDdH5kx6TwHNei0u3/YY0Z3kgbo/MmPSeA5r0Wl2/7DGjO8kDdH5kx6TwHNei0u3/YY0Z3kgbo/MmPSeA5r0Wl2/wCwxozvJA3R+ZMek8BzXotLt/2GNGd5IG6PzJj0ngOa9Fpdv+wxozvJA3R+ZMek8BzXotLt/wBhjRneSBuj8yY9J4DmvRaXb/sMaM7yQN0fmTHpPAc16LS7f9hjRneSBuj8yY9J4DmvRaXb/sRKVugzdK0c+RmRCvYgsN7DIPLkNqwfVyParVN1Ne/S08rZWKtqeP2NTXMToQFh3GNLx9mPEF3UGUpU77MxHt9DRqV0nF2ju8rjflKWWmzLNicCKsTeEBIpHSETpu7yvr8pTTT5puxOBHXw3Fm3U8tWpIjk+BqkKzNtKbe52uf871KyUeXIIAgCAIAgCAIAgCAIAgCAIAgCAIAgCAIAgCAIAgCAICxLjGlo5/6Y8S7qDKUqd9mYj2+holKG2k4pGsd3lcb8pSy02ZZsTgRlibwgMtW2TMhWWYl3cURxGTicb4fgVtmbgyKhwXMmSakjemhPLoUxK1HeWjRLG14qIKKvgJiWsvbTnstDTy2FpvSeXKpFlk8OD3oUqpV1yrpLPZ/039f16/qi9KeHQVtPyMSjpgy88xzHDOHNs/8Ao96j3NVq2Khb4Z45mI+N1qeBHXw3BAEAQBAEAQBAEAQBAEAQBAEAQBAEAQBAEAQBAEB6S8B0zFEGWa5zjma1tpP8gvqIqrYhg+RsbcJ62J49BaNFSn6AVQizs/YJmYFjWW5jYb1vvstLnWc3EFIsbi8Sud1qUupm/rFcyKLNs614r9bLEKqJtNpUaXbqP1rS5163KTmAQKqIlqlgYson2wu7ElKrzmj1SddfoAl7aclxksDItgzfZcfD2VnXRf8Aen1Oe9evSxaV6+LfVPXeVgo4uZKo2kYtFzYm5B5Y9uYjuIzEe5ZMe5i2tNFRTxVDFjlS1FN8lrp4jQRDpmUZE/iDh4XA967UrbU/W20rMl7CtdbTzK380oqcD7xgyPs9vZZ5L7jceoY83634hfP3GMGR9nt7LPJMbj1BzfrfiF8/cYwZH2e3ss8kxuPUHN+t+IXz9xjBkfZ7eyzyTG49Qc3634hfP3GMGR9nt7LPJMbj1BzfrfiF8/cYwZH2e3ss8kxuPUHN+t+IXz9xjBkfZ7eyzyTG49Qc3634hfP3GMGR9nt7LPJMbj1BzfrfiF8/cYwZH2e3ss8kxuPUHN+t+IXz9xjBkfZ7eyzyTG49Qc3634hfP3GMGR9nt7LPJMbj1BzfrfiF8/cYwZH2e3ss8kxuPUHN+t+IXz9xjBkfZ7eyzyTG49Qc3634hfP3GMGR9nt7LPJMbj1BzfrfiF8/cYwZH2e3ss8kxuPUHN+t+IXz9xjBkfZ7eyzyTG49Qc3634hfP3GMGR9nt7LPJMbj1BzfrfiF8/cYwZH2e3ss8kxuPUHN+t+IXz9xjBkfZ7eyzyTG49Qc3634hfP3GMGR9nt7LPJMbj1BzfrfiF8/cYwZH2e3ss8kxuPUHN+t+IXz9xjBkfZ7eyzyTG49Qc3634hfP3GMGR9nt7LPJMbj1BzfrfiF8/cYwZH2e3ss8kxuPUHN+t+IXz9z8iXTYcsyyiZNjCeMuA/Boy9a+LWomS0NvZkev/XnVU/O9V9DR6bpqNTs3hNJPLjxDMGjkA4guOSR0i2uLJR0UNIzAiSziu1THrA6zbbmtAGmKeExFH6qAQ5xszu+q3ry8wXVSRYb7e5CBu/XpTUysRf1P6E2d6l5KYPNzymZds1Lul5loc14Ic0jIQV8VEVLFM45HRuR7FsVOopSu1SIlAxjMyYc+XOZwFpZ7ne7+LMoiopljW1Oo9FuRduOsajJFsk0adnsaguUnggCAIAgCAIAgCAIAgCAIAgCAIAgCAIAgCAIAgCAIAgCAIDNVaqzHrFNeik22MB9eIR6rR+Z9y2xQukWxCOuhdOCiZhSL09yd6/bxL0oChodBUa2RkhkGdxzudxk+9TMcaRtwUPNa2skq5Vlk/8AiaDIrYcgQH4RfCxyBFsNLrPUWTmIDpuGww3DL+qdeg/0kEdQC5JqWNUtssLDc67tYxyRq7CTx6fPrKamoYgzDobcwNmVRKpYp6DG5XMRVPJfDYEAQBAEAQBAEAQBAEAQBAEAQBAEAQBAEAQBAEAQBAWlUipEpPSTZ2dD3k/VL7G9QAP4qRp6ZjkwlKVde7dVFIsUaoiabOnzLIlpdkpAECVa1jW5mtbYB/IKQRERLEKjJI+Ryuetqr3qeq+mAQ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data:image/jpeg;base64,/9j/4AAQSkZJRgABAQAAAQABAAD/2wCEAAkGBhQSEBUUEBEWFRUWEhkYFBYVGBgVGBgZFxYWFxgZFhgYHyYfFxomGhMVIC8gJScpLiwsFx4xNTAqNSYsLCkBCQoKDgwOGg8PFywkHyQ1LTUsMCo1Mi4uLiw1LTU1KiwsLDQ0KiwpKiwpLjUsLCwpLS0sLCkpMCwpKSwsNSwsKf/AABEIAMIBBAMBIgACEQEDEQH/xAAcAAEAAgMBAQEAAAAAAAAAAAAABgcDBAUCCAH/xABSEAACAQMBBAQGDQgIBAYDAAABAgMABBESBQYhMQcTQVEWImFxkdIUFzI0U1Ryc4GisbKzFSMzQnSCk6EIUmJjksPR4SQ1o8ElQ0SDwtMYJjb/xAAaAQEAAwEBAQAAAAAAAAAAAAAAAQQGBQMC/8QAOREAAQMBAQsKBgIDAAAAAAAAAAECAxEEBRITFSExQVFTcaEUMjNSYYGRscHRIjSiwvDxcrJCQ+H/2gAMAwEAAhEDEQA/ALxpSlAKUry7gAkkAAZJPAADtNAeqVFb/pGtoyQmuXHagGn0sRn6K1PbSh+Al+p61eKzxppL7bm2pyVSNSa0qFe2lD8BL9T1qe2lD8BL9T1qYePWfWLLXs14E1pUK9tKH4CX6nrU9tKH4CX6nrUw8esYstezXgTWlQr20ofgJfqetT20ofgJfqetTDx6xiy17NeBNaVCvbSh+Al+p61PbSh+Al+p61MPHrGLLXs14E1pUK9tKH4CX6nrU9tKH4CX6nrUw8esYstezXgTWlQr20YfgJfqetXZ2Nvjb3J0o5VzyRxpJ83MHzA1LZmOWiKeclgtEbb5zFodylKV6lIUpSgFKUoBSlKAUpSgFKUoBSlKAUpSgFKUoBVcdI28DNJ7GQ4RQDJj9ZjxAPkAIOO8+SrHqlt6D/xs/wA8324qpanKjKJpO5cSFr51c7/FMm887L2BJOrOpRI1OGklbQgPdntPEcu+tnwXHx2z/in1a9bclItLJBwXqncjvYuRk95/1NcIAnlVBb1uShp2YWVFcjqJVdGpaHb8Fx8ds/4p9WnguPjtn/FPq1xmiYc1IzyyCM+ajxMOakecEfbUVb1T6vJNpwQ7PguPjtn/ABT6tPBcfHbP+KfVrjtCwGSrAd5BFeKVbqJwcu04IdvwXHx2z/in1aeC4+O2f8U+rXEpS+bqGDl2nBDt+C4+O2f8U+rTwXHx2z/in1a4le3iYc1I84IpVuoYOXacEOx4Lj47Z/xT6tPBcfHbP+KfVrjmFgMlWx34OPTTqmxnScd+Dj00qnVIvJNpwQ7K7q54C8tCewddz+rXMv8AZ8kEhSVSjjB/0Kkcx5RWtXd21IWsrJm4tiZMnnpR1Cj6AanIqLRMxFZI3tRzqo7JmpoVfQnu4+3zc2+JDmSM6WP9YEeKx8p4jzg1I6rrosb85OP7Cfa1WLXUgcro0VTF3ThbFaXNbm90FKUr2OeKUpQClKUApSlAKUpQClKUApSlAKUpQCqV3n9+z/PN9tXVVK7z+/Z/nm+2qVs5qGiuB0r93qZ9ve97L9nb8Q1h3W9+2/zy1m2973sv2dvxDXGRyCCCQQcgjgQRyIPYapOWj67jQxNv4FbrvvNS3N5N3HuZbd0dVEL6iDnj4yHhj5Fet8N3nvIVjR1UrJqy2ce5Zez5Vbu7t20tpDJIcs0YLHlk99eNjbwJcvKqKwMT6W1Y4nLDhgn+oa6l6x2f/IxiSTxqlP8AVXuqvuaG/K42dIPmx/1EqpCam/SffP10cWr831YfT3sWYZPfwXh5zXU6NrZGtGLIpPXtxIB/Uj76qSNwst6mg7ljl5DYcK5K3y18f0VpmmatbdXdhoHuDOsZEjgpjxsDLntHD3Qpszdhk2hPM6xmJ1IQcyDmP9XGB7lq+EszqIWHXZiRzkRMyVTLnzZE/NBV9kfzqfOL94Vbu9mwmu7cRowU6w2WzjgGHZ56gPSFGFvSFAA6pOAGB+t3VOdxb95bJGkbUwZlyeZCnAye047a9IERHOjUq3Ske6OK1syU9f0bG1NitLYm3DAN1aLqOcZUrny/q1q3GzjBsqSJiCUtnBIzg8GPDPnres94UkuZbdVYPEMsTjSfc8uOf1h2VHOk+9dYoo1bCyFtYHbp0YB8mWzjzVYerUar03HKszZnysgdkRVvuFfIrmu5tX3hZ/KuPxFrh13Nq+8LP5Vx+ItcxuZ271Q2M3Pj/l9rjt9Fn6Wf5CfearGqueiz9LP8hPvNVjV07N0aGPux827u8kFKUqwckUpSgFKUoBSlKAUpSgFKUoBSlKAUpSgFUrvP79n+eb7auqqV3n9+z/PN9tUrZzUNFcDpX7vUz7e972X7O34hri12tve97L9nb8Q1xaoyZ/DyNLZuj73f2UuXdH3jb/NLXE3AP5+++f8A/nNXc3R942/zS11I4VXOlQM88ADPn766rW1Rq6vYxEs14s0dOcvk6pWfSef+LT5hfvyVh6PdrSJdrCr/AJuTVqU8RkIxBHcfFA830YtCS2RjlkUnygH7a/EtEU5VFB7woBrz5OuEv0UtpdRnJeTujrkpWvHMZqwX0xSJ2HNUZhnlkAnj6K0drb0W9sdM0mGP6qgs2O8gcvprbsNoxXEeuJw6nhw+wg8QfIasXyKtEXKcrBPa1JHNW916PEpK92i8zmSV9TNzJ+wDsHkqz+jg/wDAj5x/tqQ+wI/g0/wj/SsscQUYUADuAx9lV4oFY6+VanVtt1G2mFImsvaU0/8ACG7vn/xi8+R/3jrV6VeVv55P8up2sKgkhQCeZwMnzmoJ0q8rfzyf5dRK29icn5nJsM+Gt0bqUolPBtCAV3Nq+8LP5Vx+ItcOu5tX3hZ/KuPxFrntzO3eqGqm58f8vtcdvos/Sz/IT7zVY1Vz0WfpZ/kJ95qsaunZujQx92Pm3d3kgpSlWDkilKUApSlAKUpQClKUApSlAKUpQClKUAqld5/fs/zzfbV1VSu8/v2f55vtqlbOahorgdK/d6mfb3vey/Z2/ENcWu1t73vZfs7fiGtDY9kJriKNiQHkCkjngnjjy1SelXU3eRo4HI2JXLoV39lLa3R942/zS1ztzdqSyy3YlkLBJcIDjxRqkGBgf2R6KkdparHGqRjCqoCjuArjbs7vPbSXDOysJZNS6c8Bqc8c/LFdS9cit7M/gYrCxubMq51pTXzsvA976X8kNm7xMVYMgBGDzcA8wRyNbVjeN7CSVjlvY6uSe1urDHOPLWxtPZkdxGY5QSpIJAJHI5HEceYrxc24jtmRBhVhKqOfAIQOJ58BX0qLfKuih5NfGsTY6fFfZ+zJkqUlNcM7F3JZmOWJ5knnUj6PbxkvVRT4sisHHYdKswPnBH8z31GF5VINw/8AmEP7/wCG9cmJfjTebm2tTk0iU0L5E1382tLAsJhkKapcNgA5GOXEGpTWhtbYkVyFEyk6G1LhivH6DxrfrrtRUcqrmMJJIx0TGtTKla9tVybyK7G2pK+07mJpCY0XxF4YHGPlwz2n01y+lXlb+eT/AC67+zN3njvp7gspWVcBRnI9xz7P1TXnfjZCTWjs3BokZ0I8gyQfIcD+VeDmuWJyL+ZTowzxMtkb25qIi013tPPOVHXc2r7ws/lXH4i1w67m1feFn8q4/EWuc3M7d6oaybnx/wAvtcdvos/Sz/IT7zVY1Vz0WfpZ/kJ95qsaunZujQx92Pm3d3kgpSlWDkilKUApSlAKUpQClKUApSlAKUpQClKUAqld5/fs/wA8321dVUvvXGVvZwfhSfoOCP5EVStnNQ0NwOlfu9TLt73vZfs7fiGtLYl4sVzFI+dKSBjjicDuFdTaVm0tjbSxAuIleOUKMlDr1AkDsIPPzd9cDqz3H0GqT6o6u40UF6+JWLrci+Klo+2Ta/3n+D/entk2n95/g/3qrurPcfQadWe4+g17cqkKGJbL2+JaPtk2n95/g/3ry/SNaEEESEEYIKcwfpqsOrPcfQadWe4+g05VITiWy9viT3wh2V8VH8Fay229ezY2DxwaWHJliAIyMHBB7iar3qz3H0GnVnuPoNfPKHak8D1W5cKpRXu8S0fbJtP7z/B/vT2ybT+8/wAH+9Vd1Z7j6DTqz3H0GvrlUh44lsvb4lo+2Taf3n+D/etLbO/1tLbyxp1mp4mVcpgZIIGeNV31Z7j6DTqz3H0GoW0yKlD6bcezNcjkrk7TzXc2r7ws/lXH4i1xkgYnAViTyABJPmArubxQmK3tIH4SIsjuv9XrXBUHy4FeTUyO/NKF+ZUWSNNNV8L1fc7HRZ+ln+Qn3mqxqrzosjOuduzSg+nLn/tVh10rN0aGQux827u8kFKUqwckUpSgFKUoBSlKAUpSgFKUoBSlKAUpSgFQbpA3WaQ+yIV1MFxIo5kDkwHaQOBHdjuqc0r4kYj20Us2W0vs0iSM/ZRdhtOWFi0MjITz0nn5xyP010PDK8+Mv6E9WrPv917aZtUsCljzYZUnzlSCfprU8ArL4D68nrVS5NImRrjQrdexyfFJFl3IvErvwyvPjL+hPVp4ZXnxl/Qnq1YngFZfAfXk9angFZfAfXk9amAm63FRjSwbH6W+5XfhlefGX9CerTwyvPjL+hPVqxPAKy+A+vJ61PAKy+A+vJ61MBN1uKjGlg2P0t9yu/DK8+Mv6E9WnhlefGX9CerVieAVl8B9eT1qeAVl8B9eT1qYCbrcVGNLBsfpb7ld+GV58Zf0J6tPDK8+Mv6E9WrE8ArL4D68nrU8ArL4D68nrUwE3W4qMaWDY/S33K78Mrz4y/oT1aeGV58Zf0J6tWJ4BWXwH15PWp4BWXwH15PWpgJutxUY0sGx+lvuV0d8bz4y/oUf9q50UMk8uFDSSOfKzE95J+01aw3DsvgPryetXU2fsiGAYhiVM88DifOeZ+mnJnuX4nELdmzRouBiou5E8jS3V2B7EtwhwXY6pCOWo9g8gAA/n212aUq+1qNSiGalkdK9XuzqKUpUnmKUpQClKUApSlAKUpQClKUApSlAKUpQClKo3o93xvJttLDNdSPEXnBRiNPipIV7OwgeigLypUO6WNqy2+zHkt5GjcSRgMvA4LgH+VRzo/34lXY13d3cjztDMwXUeJ/Nw6UzjgC7/wAzQFqUqgdkbT21tmSQ290Y1TGrS5t411Z0qNALseB558pr1BvjtTZF4Ir93mTgWR263UhJGqKQ+NngeGeYwRQkvyleIZQyhlOQwBB7wRkVg2ntBYIJJpPcxxs7eZVLH7KEG1mlfMHtl7R6zX7Ml93q0ZGnnq04x7nsx3V9LbMv1nhjmj9zJGrr5mUMPtoDZpWqu1ISxUTRlhnI1rkaeeRnIxg5rHHt23ZdS3EJXUV1CRCNQxkZzjIyOHloDepWlPtu3TTruIl1gFNUiLqB5FcniPNWS82lFEAZpUjB5F3VAfMWIzQGzStf8oRdWJOtTqzyfUuk54cGzivdvdpIMxurjOMqQwz3ZHbxFAZaVrflOLXo66PXnGnWurPdjOc+Ss00wRSzEBVBLE8gAMknyYoD3SqE210mbQ2jddTszXGhJEaRACRgP15HPuOHHgQB2k8619obT27ssrLcSzaCcZkdbiMn+qxy2knB7Qe40JPoOlRvcLfFdpWgmChXVtEqA5CuADw/skEEefHZXTu947WJ9Et1BG/9V5UVvQTmhB0aV4SUMoZSCpGQQcgjvB7q1xteHDN18eFGWOtcKO8nPAUBt0rl3G9NpGqtJeQKHBKFpYwGAOCVJPjAHhkVhvt9bGFxHLeQI5x4pkXIzyzx8X6cUB2qV4ilDKGUhlIyCDkEHkQRzFc2TeuzV9DXluGzjSZowc92C1AdWlfiOCAQcgjII4gjyV+0ApSlAKUpQA1869F3/P0+Xcfclr6Kr5x2xaXGxNrGcR5QSu0TMDokSTUCursYK5B7QRnBGMiS0umv/lEnzsX4gqN9E+w1vNiXluzaRLcMobnpPVQFWx24YA48lRrfjpXfacC20Vt1YZ1ZvH613KnKqoCjAzg9pOBy7Zju7uFdJsCSFWeG6lk69ArmNlI0BY2YEYLJHgjsLceVAQtd0Ns7KkZrZJcdr2+JUcDOC0eCTzPuk4ZNb+xunC8hk03sayqDhxo6qVfNjC58hUZ7xWLdLpUuNmmWC/ilmOvOJXYSxnABH5zOV4A44dp45rl717wS7cvI/YtoQypoVVOtjls5kcABVHl4Djx40B9F2N6k0SSxHUkiK6HvVgCD6DUA6cdudTs8QqfGuJAv7iYd/wCehf3qme7OyTa2cEDHJihRGI5EhRkjyZzVH9Lm0mvdsLbQkN1eiBADzkkILfzZVPyKEGvJu7EN3lm6yPr/AGT1xXUuvqz+Z06c55BX9NWP0H7c67Z3UsfGt5Cn7j+Oh/m6/uVxD/R6jxwvXz80vrVHOhna5tdqtbyHT1ytEyk8pYyWX6fFkX96hJwzsR7vbU1vE2gy3lwpbuXrJGfIGNQ0qeHbyqQ9J256bOsbSBJGkBuJn1MADlo4gQAOzxP5143II8KG4j31efZPUj/pCH81Z/OS/dSgIttPo1WPYi7Qed2lMcTaCAUCSMiKuT42QrL244YxWbcHo6/KlrJNcXMgERMMCjDBdKhzkNnCZkHirjt41Lt5T/8AqUf7LafiQ1l6Bz/4XNj43J+DBQEG6KLNrtb2wZvzU1oXCniqyq8YRwOwgsM9+kd1bnQ9vSLF7yG48VRE82k8MSW4PWL5yo/6dfnQEw/KM3H/ANG34sNaHTLu/wCxtpNIowlyvWDHLX7mUenDf+5QG90NbMa72rJdyjJiDyscf+bMWA/kZT9Aq1ekyZl2RdlOfUkfQxCt9VjXJ6F9gex9mrIww9wxlPfo9zGPNpGr9+pntPZ6zwyQyDKSRsjeZgQceXjQgp/+j5bqZbtz7tUiUd4VmkLekonoFXLdWiSKUlRXU4yrgMpwcjIPA8QDXznFJe7vXzEoCCCuWB6qdM5BDDk3I88qcg8Dx294elq92gFgt0MOWHi27O0rkcgGXBxnsA+mhJYvSltUbN2eRZIkDzyiPVEqoQNLMzDSB42F0g9mrI5VEtxeiCG9sRc3M0oebUUCFcKAzKC+pSXJKk8xwP010dodG93LsQLNI8t4JhcBHkMhA0lOpVmJGdJJ4cC3Dy1x9z+l4bOtPYlzauZISwj4hDxYtplD8UILEZAPDHDhxAxdG21prLaM2znfVG3Xx6f1RJErkOg/V1CMgjtyM8qivR/ui20bn2OsnVp1fWSsBnxUKgeLkBjqcYzy4mph0bbvXF1ey7SnQomJpFJBAeSVXGEB5oA7cfIBx44xf0fSPZ03Ee9P8yOgNPpc2GtkLG3Ry6xW0gDNgE5l1cQOH61SC+6GoU2U0wkk9krbmZjkaCQmtk045YyAc5zxPdWn/SC99W3zD/fFaF90uXPsA2L2+mYxdS0hJDFCun9EVyHK9ucccgUBobA23ctsW9t4WYrE8UhC5yIZC4lUY4hdSoSO5n7M1obFOymtNF0LqO4JP56PTJGBnxcR5GRjAIxnng1NNyt29o2GzZ7u3hHsiRo9MMiFnMKa9R0AghyXyF54Tlk4qPXG+1lNbSpe7LjF2QwWSBVgGo50lxnUpB5jxs48uKAtjorsoYrIra3xuousJXK6DESBlNJOV4+Ng490T21M6qXoH2BcRLPNKjJHKqLGGBUuVLEuFPHADYB7cnuq2qEClKUApSlAK8SxBgQwBB5gjIPnBr3UZ3p6RLPZ50zyEyEZ6qMa3weRPIKPORnsoDuW2zIozmOGND3oiqf5Cs1xcLGpaRlRQMlmIUAeUngKh2wOl6wu5BGHeJ2OEEyhQxPIBlLLnyEjNV903b3rPMtpHrAgkbrgcBWfCaCME6gAX5gc6AuCC5s73Oh7e50Yzgxzac5xnnjOD6DXRgtkjXCIqL3KAo9Aqs+g8WnVzexTOZerh9k9boCavzmOq08dOdfPsxVlX36J/kN900Bh/LUHxiL+In+tY/yha5z1sGc5zqjznvzmvmzo+3OG0rkwGTqsQGTUED+5aNcYyP6/PyVYX/48L8eP8Af/AGUJLgjkDAFSCCMgjiCD2g9tePYqZzoXOc5wM5781Dtqb422xYLW2uOtkItwqtGi8REFQkguME8OHGtS+6cNnxyaF66QdrxopQeYswLY7wCO7NCCeLaoG1BFB7wBnjz416khVvdKD5wD9taNnvDby23spJlMGgsZCcABc6tWfckYIIPEYqGP06bPEujE5XOOsEY0+fBbXj93PkoCwWhUrpKjT3YGOHkrUtdo2+sxRSw6wTmNGTVleDZUHORjjw7KjexulW0urwWkAlZmLhX0p1Z0Kzkg69WCEOPF7uVQ3dK3tRvHMY55mm666yjQoqAln1ASCUkgccHTx8lAWxe2pEUnUKqyGNghAA8bSdPHz451TcvRxti/miG05R1aHixeMlVJGvQsY4sdI4nuHHhU2m6Y7FLiWCUSoYmkVmZF0kxkghdLFiSRgeL6Kx7H6arGeYRESxamwryqoQk8ACVY6cntPDy0BOoIFRVRAAqqFUDkABgAfQKyVyN496raxjEl1KEBOFUAs7kdiqOJ8/IZ44qI2nTrs930ss8YzjW6KVHlIRmYeigLCmgVwVdQwPMMAQfoNYbXZsUWeqiRM89CqufPgV+i/jMXXdYvVaNfWaho0Yzq1ctOOOagl9057PjfSomlGca40UL9GtlJ9FAWHWvPs+J2DPEjMORZVYjzEjIrn7s7221/GZLWTVpIDqRpdCeQZTy7cHkcHB4VH16ZdnePmVxoUk5jYZIYLpX+s2Ty7gTyBoCb4rFDaIhyiKp/sqB9lRyLpKsvYS3jyNHEzsiB18dmQkEKikk8vRzxXFt+nTZzPpPXoM41NGCo8pCMW/lQGHpV6ObnaU0L2zRAJEyt1jMpyzAjGlTwqwLS0CogYAsqKufMADg88VktbpJUWSNg6OoZWU5BBGQQe0YrLQCsbWyltRVS3fgZ9POslKAUpSgFKUoBSlKAV889HFgm0tsyPegSeLLOyPxDNrRQpHao18uXigcuFfQ1UzvH0c3tjfm92QNYLM+gadSa/doVbAkjOTjHEd3AGgMHTluvbwLbzW8SRM7sjrGoQMAuoHSvDIwRn+15BUb6QJRJa7MmZFEstqxmcKA0jKUTW5HFiQOZ76kF1untjbM8bX6C3iTgCQECg41FI9RZnOBxbhwHEV0elfcSeT2FHYWzyRwQNH4pXxQDGFzqIySFPGhJPtwtmxR2Fs0UUaNJawmRkRVLnqwcuQMscsefea7d9+if5DfdNaW61q0djbRyKVdLaJXU8wyxqCDjuINb12hMbgcSUYD6QaEHy/uHuvJf3HUwzdSwhL6jq5KUBHikH9ceirAi6ELwMD+UhwIPKXsPyqi2wN0ttWUnW2trLHJ1ZQnELeKdJIwxI5qOzsqQflHeb+pL/Dtf9KEn5/SEP/EWvzMv31rq797j2ltsLXDAgkjEJ63H5xi7orFm5nOs8OQ4YAwK0ekrdXaF7FYOLd5ZVs8XGOrUiVghIIyBnIPLhU46QtkTT7GeCCMvKVhAQYz4skZbmQOAU+igKktp3G7EoUnS20wr/J6pGx5tapVgdEO7dnLspXaCKV3eQTF0VzkOQF4jgNGg4/tZ7a1tzN21t9h3UO2IzBE05ZtWMqCsKo4KasEOOHlHdUY2BuCZWlXZ+3I+oziXSZYn04/XjyA3DIznHPzUBqdHVuibxKkJzGk1ysZznKLHMF49vi4410dy/wD+pn+fvPvSVzujCyVdvqkLa44muAr8DlFSRFbI4cdS8uHjVKd1d0buLeGa5kt3WBprorISuCHZ9B4HPHI7KAi+xNixXW8k0U66o/Zd0zL2NoaRgD5MgZHbjFOm7YkNteRi3iSJXttTLGoVdQd1zpHAHAHLuqT7rbnXkW8MlzJbssDTXLCQlMEOZNBwGzxyOztr86Z9z7y8uontbZpVW20kqUGG1uceMw7CPTQEO6SLqSfawjKtLoS3jjj45bVHG5UY45ZpDy48RW7vDDfXcCxfkEQaCCjw28iOAOYz2gjsPn51MOkHoumuTFdWRAuEijEkZbQWMYGlkbkHGAOJA4DiMceHdWu8N+qwSo0Sqw1PlIMkdruhyw8iDHkoDk7Unu7fd9ba4jliBvyoEilCYur60KAea9bk/RWPdO5uorTTDsNLpJNRMzwSSFxkjAYcABjGB3d+atK56Mlk2T7CknZ5Q3WCdyzHru/DEnRglcZ5Hv41BNnbP2/s5Da28OuMk6GURyqpJ4mNmI0ZPHDDmSccaAx9FGxb222ojPaTxQyK6SFo3CAaS65LDsZFAJ7/AC1H+j7d2O92qIpwTGOtd1BI1aTwUkcQMsM47qtPo03EurZzcbQuHaQqQkJlaRU1HxmfiVL9gxkDJ4nPCOdFm515bbVaW4tnjjMUoDtpxlmUjkSeIBoDe6Vujh2trf8AJsHiQdYGhj54lKsXRT7o5XiBx4juqGz75gJFDtHY0JWPAGFktJOAweI5+UciatTpM3WvLpI5Nn3DxyR6g0aytEJFbHIggagRwz2E8RUF2rb7evrZbOezGkFdUjBFZtByC0hcjzlRk/ScgWhuHtC1msImsVKQjUojYksjaiWVsk8cnvPAjHCuFvBtliI5ZHURS3UkESvcPaxIsaykyyyR+M7O0BwCdIDKMZyT2OjzdI7OshC7hpC7SSFfc6mAGFzxIAVRntwTw5VhvNjPFLGTC80MVy9xCIjHqVpVlV45EkK6kzO7KVORwBGFyRBq7p7ac9WwJMMtxLBgytcKJIg7LJBM41vC4icYbODpxgZzNqiu72wXUxgo8VvA8jwRSFGk1SawM9XlVjRZXVV1MfGGcaQDKqAUpSgFKUoBSlKAUpSgFKUoBSlKAUpSgFKUoDFdWqSo0cihkdSrKwyCCMEEd1VzfdAlk7Exyzxgn3IKOB5AXUt6SasulARvdDcG12cG9jqzO4w0khDORz0jAAVc8cADPDOcCpJSlAKUpQClKUApSlAKUpQClKUApSlAKUpQClKUApSlAKUpQClKUApSlAKUpQClKUApSlAKUpQClKUApSlAKUpQClKUApSlAKUpQClKUApSlAKUpQClKU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" name="AutoShape 10" descr="data:image/jpeg;base64,/9j/4AAQSkZJRgABAQAAAQABAAD/2wCEAAkGBhQSEBUUEBEWFRUWEhkYFBYVGBgVGBgZFxYWFxgZFhgYHyYfFxomGhMVIC8gJScpLiwsFx4xNTAqNSYsLCkBCQoKDgwOGg8PFywkHyQ1LTUsMCo1Mi4uLiw1LTU1KiwsLDQ0KiwpKiwpLjUsLCwpLS0sLCkpMCwpKSwsNSwsKf/AABEIAMIBBAMBIgACEQEDEQH/xAAcAAEAAgMBAQEAAAAAAAAAAAAABgcDBAUCCAH/xABSEAACAQMBBAQGDQgIBAYDAAABAgMABBESBQYhMQcTQVEWImFxkdIUFzI0U1Ryc4GisbKzFSMzQnSCk6EIUmJjksPR4SQ1o8ElQ0SDwtMYJjb/xAAaAQEAAwEBAQAAAAAAAAAAAAAAAQQGBQMC/8QAOREAAQMBAQsKBgIDAAAAAAAAAAECAxEEBRITFSExQVFTcaEUMjNSYYGRscHRIjSiwvDxcrJCQ+H/2gAMAwEAAhEDEQA/ALxpSlAKUry7gAkkAAZJPAADtNAeqVFb/pGtoyQmuXHagGn0sRn6K1PbSh+Al+p61eKzxppL7bm2pyVSNSa0qFe2lD8BL9T1qe2lD8BL9T1qYePWfWLLXs14E1pUK9tKH4CX6nrU9tKH4CX6nrUw8esYstezXgTWlQr20ofgJfqetT20ofgJfqetTDx6xiy17NeBNaVCvbSh+Al+p61PbSh+Al+p61MPHrGLLXs14E1pUK9tKH4CX6nrU9tKH4CX6nrUw8esYstezXgTWlQr20YfgJfqetXZ2Nvjb3J0o5VzyRxpJ83MHzA1LZmOWiKeclgtEbb5zFodylKV6lIUpSgFKUoBSlKAUpSgFKUoBSlKAUpSgFKUoBVcdI28DNJ7GQ4RQDJj9ZjxAPkAIOO8+SrHqlt6D/xs/wA8324qpanKjKJpO5cSFr51c7/FMm887L2BJOrOpRI1OGklbQgPdntPEcu+tnwXHx2z/in1a9bclItLJBwXqncjvYuRk95/1NcIAnlVBb1uShp2YWVFcjqJVdGpaHb8Fx8ds/4p9WnguPjtn/FPq1xmiYc1IzyyCM+ajxMOakecEfbUVb1T6vJNpwQ7PguPjtn/ABT6tPBcfHbP+KfVrjtCwGSrAd5BFeKVbqJwcu04IdvwXHx2z/in1aeC4+O2f8U+rXEpS+bqGDl2nBDt+C4+O2f8U+rTwXHx2z/in1a4le3iYc1I84IpVuoYOXacEOx4Lj47Z/xT6tPBcfHbP+KfVrjmFgMlWx34OPTTqmxnScd+Dj00qnVIvJNpwQ7K7q54C8tCewddz+rXMv8AZ8kEhSVSjjB/0Kkcx5RWtXd21IWsrJm4tiZMnnpR1Cj6AanIqLRMxFZI3tRzqo7JmpoVfQnu4+3zc2+JDmSM6WP9YEeKx8p4jzg1I6rrosb85OP7Cfa1WLXUgcro0VTF3ThbFaXNbm90FKUr2OeKUpQClKUApSlAKUpQClKUApSlAKUpQCqV3n9+z/PN9tXVVK7z+/Z/nm+2qVs5qGiuB0r93qZ9ve97L9nb8Q1h3W9+2/zy1m2973sv2dvxDXGRyCCCQQcgjgQRyIPYapOWj67jQxNv4FbrvvNS3N5N3HuZbd0dVEL6iDnj4yHhj5Fet8N3nvIVjR1UrJqy2ce5Zez5Vbu7t20tpDJIcs0YLHlk99eNjbwJcvKqKwMT6W1Y4nLDhgn+oa6l6x2f/IxiSTxqlP8AVXuqvuaG/K42dIPmx/1EqpCam/SffP10cWr831YfT3sWYZPfwXh5zXU6NrZGtGLIpPXtxIB/Uj76qSNwst6mg7ljl5DYcK5K3y18f0VpmmatbdXdhoHuDOsZEjgpjxsDLntHD3Qpszdhk2hPM6xmJ1IQcyDmP9XGB7lq+EszqIWHXZiRzkRMyVTLnzZE/NBV9kfzqfOL94Vbu9mwmu7cRowU6w2WzjgGHZ56gPSFGFvSFAA6pOAGB+t3VOdxb95bJGkbUwZlyeZCnAye047a9IERHOjUq3Ske6OK1syU9f0bG1NitLYm3DAN1aLqOcZUrny/q1q3GzjBsqSJiCUtnBIzg8GPDPnres94UkuZbdVYPEMsTjSfc8uOf1h2VHOk+9dYoo1bCyFtYHbp0YB8mWzjzVYerUar03HKszZnysgdkRVvuFfIrmu5tX3hZ/KuPxFrh13Nq+8LP5Vx+ItcxuZ271Q2M3Pj/l9rjt9Fn6Wf5CfearGqueiz9LP8hPvNVjV07N0aGPux827u8kFKUqwckUpSgFKUoBSlKAUpSgFKUoBSlKAUpSgFUrvP79n+eb7auqqV3n9+z/PN9tUrZzUNFcDpX7vUz7e972X7O34hri12tve97L9nb8Q1xaoyZ/DyNLZuj73f2UuXdH3jb/NLXE3AP5+++f8A/nNXc3R942/zS11I4VXOlQM88ADPn766rW1Rq6vYxEs14s0dOcvk6pWfSef+LT5hfvyVh6PdrSJdrCr/AJuTVqU8RkIxBHcfFA830YtCS2RjlkUnygH7a/EtEU5VFB7woBrz5OuEv0UtpdRnJeTujrkpWvHMZqwX0xSJ2HNUZhnlkAnj6K0drb0W9sdM0mGP6qgs2O8gcvprbsNoxXEeuJw6nhw+wg8QfIasXyKtEXKcrBPa1JHNW916PEpK92i8zmSV9TNzJ+wDsHkqz+jg/wDAj5x/tqQ+wI/g0/wj/SsscQUYUADuAx9lV4oFY6+VanVtt1G2mFImsvaU0/8ACG7vn/xi8+R/3jrV6VeVv55P8up2sKgkhQCeZwMnzmoJ0q8rfzyf5dRK29icn5nJsM+Gt0bqUolPBtCAV3Nq+8LP5Vx+ItcOu5tX3hZ/KuPxFrntzO3eqGqm58f8vtcdvos/Sz/IT7zVY1Vz0WfpZ/kJ95qsaunZujQx92Pm3d3kgpSlWDkilKUApSlAKUpQClKUApSlAKUpQClKUAqld5/fs/zzfbV1VSu8/v2f55vtqlbOahorgdK/d6mfb3vey/Z2/ENcWu1t73vZfs7fiGtDY9kJriKNiQHkCkjngnjjy1SelXU3eRo4HI2JXLoV39lLa3R942/zS1ztzdqSyy3YlkLBJcIDjxRqkGBgf2R6KkdparHGqRjCqoCjuArjbs7vPbSXDOysJZNS6c8Bqc8c/LFdS9cit7M/gYrCxubMq51pTXzsvA976X8kNm7xMVYMgBGDzcA8wRyNbVjeN7CSVjlvY6uSe1urDHOPLWxtPZkdxGY5QSpIJAJHI5HEceYrxc24jtmRBhVhKqOfAIQOJ58BX0qLfKuih5NfGsTY6fFfZ+zJkqUlNcM7F3JZmOWJ5knnUj6PbxkvVRT4sisHHYdKswPnBH8z31GF5VINw/8AmEP7/wCG9cmJfjTebm2tTk0iU0L5E1382tLAsJhkKapcNgA5GOXEGpTWhtbYkVyFEyk6G1LhivH6DxrfrrtRUcqrmMJJIx0TGtTKla9tVybyK7G2pK+07mJpCY0XxF4YHGPlwz2n01y+lXlb+eT/AC67+zN3njvp7gspWVcBRnI9xz7P1TXnfjZCTWjs3BokZ0I8gyQfIcD+VeDmuWJyL+ZTowzxMtkb25qIi013tPPOVHXc2r7ws/lXH4i1w67m1feFn8q4/EWuc3M7d6oaybnx/wAvtcdvos/Sz/IT7zVY1Vz0WfpZ/kJ95qsaunZujQx92Pm3d3kgpSlWDkilKUApSlAKUpQClKUApSlAKUpQClKUAqld5/fs/wA8321dVUvvXGVvZwfhSfoOCP5EVStnNQ0NwOlfu9TLt73vZfs7fiGtLYl4sVzFI+dKSBjjicDuFdTaVm0tjbSxAuIleOUKMlDr1AkDsIPPzd9cDqz3H0GqT6o6u40UF6+JWLrci+Klo+2Ta/3n+D/entk2n95/g/3qrurPcfQadWe4+g17cqkKGJbL2+JaPtk2n95/g/3ry/SNaEEESEEYIKcwfpqsOrPcfQadWe4+g05VITiWy9viT3wh2V8VH8Fay229ezY2DxwaWHJliAIyMHBB7iar3qz3H0GnVnuPoNfPKHak8D1W5cKpRXu8S0fbJtP7z/B/vT2ybT+8/wAH+9Vd1Z7j6DTqz3H0GvrlUh44lsvb4lo+2Taf3n+D/etLbO/1tLbyxp1mp4mVcpgZIIGeNV31Z7j6DTqz3H0GoW0yKlD6bcezNcjkrk7TzXc2r7ws/lXH4i1xkgYnAViTyABJPmArubxQmK3tIH4SIsjuv9XrXBUHy4FeTUyO/NKF+ZUWSNNNV8L1fc7HRZ+ln+Qn3mqxqrzosjOuduzSg+nLn/tVh10rN0aGQux827u8kFKUqwckUpSgFKUoBSlKAUpSgFKUoBSlKAUpSgFQbpA3WaQ+yIV1MFxIo5kDkwHaQOBHdjuqc0r4kYj20Us2W0vs0iSM/ZRdhtOWFi0MjITz0nn5xyP010PDK8+Mv6E9WrPv917aZtUsCljzYZUnzlSCfprU8ArL4D68nrVS5NImRrjQrdexyfFJFl3IvErvwyvPjL+hPVp4ZXnxl/Qnq1YngFZfAfXk9angFZfAfXk9amAm63FRjSwbH6W+5XfhlefGX9CerTwyvPjL+hPVqxPAKy+A+vJ61PAKy+A+vJ61MBN1uKjGlg2P0t9yu/DK8+Mv6E9WnhlefGX9CerVieAVl8B9eT1qeAVl8B9eT1qYCbrcVGNLBsfpb7ld+GV58Zf0J6tPDK8+Mv6E9WrE8ArL4D68nrU8ArL4D68nrUwE3W4qMaWDY/S33K78Mrz4y/oT1aeGV58Zf0J6tWJ4BWXwH15PWp4BWXwH15PWpgJutxUY0sGx+lvuV0d8bz4y/oUf9q50UMk8uFDSSOfKzE95J+01aw3DsvgPryetXU2fsiGAYhiVM88DifOeZ+mnJnuX4nELdmzRouBiou5E8jS3V2B7EtwhwXY6pCOWo9g8gAA/n212aUq+1qNSiGalkdK9XuzqKUpUnmKUpQClKUApSlAKUpQClKUApSlAKUpQClKo3o93xvJttLDNdSPEXnBRiNPipIV7OwgeigLypUO6WNqy2+zHkt5GjcSRgMvA4LgH+VRzo/34lXY13d3cjztDMwXUeJ/Nw6UzjgC7/wAzQFqUqgdkbT21tmSQ290Y1TGrS5t411Z0qNALseB558pr1BvjtTZF4Ir93mTgWR263UhJGqKQ+NngeGeYwRQkvyleIZQyhlOQwBB7wRkVg2ntBYIJJpPcxxs7eZVLH7KEG1mlfMHtl7R6zX7Ml93q0ZGnnq04x7nsx3V9LbMv1nhjmj9zJGrr5mUMPtoDZpWqu1ISxUTRlhnI1rkaeeRnIxg5rHHt23ZdS3EJXUV1CRCNQxkZzjIyOHloDepWlPtu3TTruIl1gFNUiLqB5FcniPNWS82lFEAZpUjB5F3VAfMWIzQGzStf8oRdWJOtTqzyfUuk54cGzivdvdpIMxurjOMqQwz3ZHbxFAZaVrflOLXo66PXnGnWurPdjOc+Ss00wRSzEBVBLE8gAMknyYoD3SqE210mbQ2jddTszXGhJEaRACRgP15HPuOHHgQB2k8619obT27ssrLcSzaCcZkdbiMn+qxy2knB7Qe40JPoOlRvcLfFdpWgmChXVtEqA5CuADw/skEEefHZXTu947WJ9Et1BG/9V5UVvQTmhB0aV4SUMoZSCpGQQcgjvB7q1xteHDN18eFGWOtcKO8nPAUBt0rl3G9NpGqtJeQKHBKFpYwGAOCVJPjAHhkVhvt9bGFxHLeQI5x4pkXIzyzx8X6cUB2qV4ilDKGUhlIyCDkEHkQRzFc2TeuzV9DXluGzjSZowc92C1AdWlfiOCAQcgjII4gjyV+0ApSlAKUpQA1869F3/P0+Xcfclr6Kr5x2xaXGxNrGcR5QSu0TMDokSTUCursYK5B7QRnBGMiS0umv/lEnzsX4gqN9E+w1vNiXluzaRLcMobnpPVQFWx24YA48lRrfjpXfacC20Vt1YZ1ZvH613KnKqoCjAzg9pOBy7Zju7uFdJsCSFWeG6lk69ArmNlI0BY2YEYLJHgjsLceVAQtd0Ns7KkZrZJcdr2+JUcDOC0eCTzPuk4ZNb+xunC8hk03sayqDhxo6qVfNjC58hUZ7xWLdLpUuNmmWC/ilmOvOJXYSxnABH5zOV4A44dp45rl717wS7cvI/YtoQypoVVOtjls5kcABVHl4Djx40B9F2N6k0SSxHUkiK6HvVgCD6DUA6cdudTs8QqfGuJAv7iYd/wCehf3qme7OyTa2cEDHJihRGI5EhRkjyZzVH9Lm0mvdsLbQkN1eiBADzkkILfzZVPyKEGvJu7EN3lm6yPr/AGT1xXUuvqz+Z06c55BX9NWP0H7c67Z3UsfGt5Cn7j+Oh/m6/uVxD/R6jxwvXz80vrVHOhna5tdqtbyHT1ytEyk8pYyWX6fFkX96hJwzsR7vbU1vE2gy3lwpbuXrJGfIGNQ0qeHbyqQ9J256bOsbSBJGkBuJn1MADlo4gQAOzxP5143II8KG4j31efZPUj/pCH81Z/OS/dSgIttPo1WPYi7Qed2lMcTaCAUCSMiKuT42QrL244YxWbcHo6/KlrJNcXMgERMMCjDBdKhzkNnCZkHirjt41Lt5T/8AqUf7LafiQ1l6Bz/4XNj43J+DBQEG6KLNrtb2wZvzU1oXCniqyq8YRwOwgsM9+kd1bnQ9vSLF7yG48VRE82k8MSW4PWL5yo/6dfnQEw/KM3H/ANG34sNaHTLu/wCxtpNIowlyvWDHLX7mUenDf+5QG90NbMa72rJdyjJiDyscf+bMWA/kZT9Aq1ekyZl2RdlOfUkfQxCt9VjXJ6F9gex9mrIww9wxlPfo9zGPNpGr9+pntPZ6zwyQyDKSRsjeZgQceXjQgp/+j5bqZbtz7tUiUd4VmkLekonoFXLdWiSKUlRXU4yrgMpwcjIPA8QDXznFJe7vXzEoCCCuWB6qdM5BDDk3I88qcg8Dx294elq92gFgt0MOWHi27O0rkcgGXBxnsA+mhJYvSltUbN2eRZIkDzyiPVEqoQNLMzDSB42F0g9mrI5VEtxeiCG9sRc3M0oebUUCFcKAzKC+pSXJKk8xwP010dodG93LsQLNI8t4JhcBHkMhA0lOpVmJGdJJ4cC3Dy1x9z+l4bOtPYlzauZISwj4hDxYtplD8UILEZAPDHDhxAxdG21prLaM2znfVG3Xx6f1RJErkOg/V1CMgjtyM8qivR/ui20bn2OsnVp1fWSsBnxUKgeLkBjqcYzy4mph0bbvXF1ey7SnQomJpFJBAeSVXGEB5oA7cfIBx44xf0fSPZ03Ee9P8yOgNPpc2GtkLG3Ry6xW0gDNgE5l1cQOH61SC+6GoU2U0wkk9krbmZjkaCQmtk045YyAc5zxPdWn/SC99W3zD/fFaF90uXPsA2L2+mYxdS0hJDFCun9EVyHK9ucccgUBobA23ctsW9t4WYrE8UhC5yIZC4lUY4hdSoSO5n7M1obFOymtNF0LqO4JP56PTJGBnxcR5GRjAIxnng1NNyt29o2GzZ7u3hHsiRo9MMiFnMKa9R0AghyXyF54Tlk4qPXG+1lNbSpe7LjF2QwWSBVgGo50lxnUpB5jxs48uKAtjorsoYrIra3xuousJXK6DESBlNJOV4+Ng490T21M6qXoH2BcRLPNKjJHKqLGGBUuVLEuFPHADYB7cnuq2qEClKUApSlAK8SxBgQwBB5gjIPnBr3UZ3p6RLPZ50zyEyEZ6qMa3weRPIKPORnsoDuW2zIozmOGND3oiqf5Cs1xcLGpaRlRQMlmIUAeUngKh2wOl6wu5BGHeJ2OEEyhQxPIBlLLnyEjNV903b3rPMtpHrAgkbrgcBWfCaCME6gAX5gc6AuCC5s73Oh7e50Yzgxzac5xnnjOD6DXRgtkjXCIqL3KAo9Aqs+g8WnVzexTOZerh9k9boCavzmOq08dOdfPsxVlX36J/kN900Bh/LUHxiL+In+tY/yha5z1sGc5zqjznvzmvmzo+3OG0rkwGTqsQGTUED+5aNcYyP6/PyVYX/48L8eP8Af/AGUJLgjkDAFSCCMgjiCD2g9tePYqZzoXOc5wM5781Dtqb422xYLW2uOtkItwqtGi8REFQkguME8OHGtS+6cNnxyaF66QdrxopQeYswLY7wCO7NCCeLaoG1BFB7wBnjz416khVvdKD5wD9taNnvDby23spJlMGgsZCcABc6tWfckYIIPEYqGP06bPEujE5XOOsEY0+fBbXj93PkoCwWhUrpKjT3YGOHkrUtdo2+sxRSw6wTmNGTVleDZUHORjjw7KjexulW0urwWkAlZmLhX0p1Z0Kzkg69WCEOPF7uVQ3dK3tRvHMY55mm666yjQoqAln1ASCUkgccHTx8lAWxe2pEUnUKqyGNghAA8bSdPHz451TcvRxti/miG05R1aHixeMlVJGvQsY4sdI4nuHHhU2m6Y7FLiWCUSoYmkVmZF0kxkghdLFiSRgeL6Kx7H6arGeYRESxamwryqoQk8ACVY6cntPDy0BOoIFRVRAAqqFUDkABgAfQKyVyN496raxjEl1KEBOFUAs7kdiqOJ8/IZ44qI2nTrs930ss8YzjW6KVHlIRmYeigLCmgVwVdQwPMMAQfoNYbXZsUWeqiRM89CqufPgV+i/jMXXdYvVaNfWaho0Yzq1ctOOOagl9057PjfSomlGca40UL9GtlJ9FAWHWvPs+J2DPEjMORZVYjzEjIrn7s7221/GZLWTVpIDqRpdCeQZTy7cHkcHB4VH16ZdnePmVxoUk5jYZIYLpX+s2Ty7gTyBoCb4rFDaIhyiKp/sqB9lRyLpKsvYS3jyNHEzsiB18dmQkEKikk8vRzxXFt+nTZzPpPXoM41NGCo8pCMW/lQGHpV6ObnaU0L2zRAJEyt1jMpyzAjGlTwqwLS0CogYAsqKufMADg88VktbpJUWSNg6OoZWU5BBGQQe0YrLQCsbWyltRVS3fgZ9POslKAUpSgFKUoBSlKAV889HFgm0tsyPegSeLLOyPxDNrRQpHao18uXigcuFfQ1UzvH0c3tjfm92QNYLM+gadSa/doVbAkjOTjHEd3AGgMHTluvbwLbzW8SRM7sjrGoQMAuoHSvDIwRn+15BUb6QJRJa7MmZFEstqxmcKA0jKUTW5HFiQOZ76kF1untjbM8bX6C3iTgCQECg41FI9RZnOBxbhwHEV0elfcSeT2FHYWzyRwQNH4pXxQDGFzqIySFPGhJPtwtmxR2Fs0UUaNJawmRkRVLnqwcuQMscsefea7d9+if5DfdNaW61q0djbRyKVdLaJXU8wyxqCDjuINb12hMbgcSUYD6QaEHy/uHuvJf3HUwzdSwhL6jq5KUBHikH9ceirAi6ELwMD+UhwIPKXsPyqi2wN0ttWUnW2trLHJ1ZQnELeKdJIwxI5qOzsqQflHeb+pL/Dtf9KEn5/SEP/EWvzMv31rq797j2ltsLXDAgkjEJ63H5xi7orFm5nOs8OQ4YAwK0ekrdXaF7FYOLd5ZVs8XGOrUiVghIIyBnIPLhU46QtkTT7GeCCMvKVhAQYz4skZbmQOAU+igKktp3G7EoUnS20wr/J6pGx5tapVgdEO7dnLspXaCKV3eQTF0VzkOQF4jgNGg4/tZ7a1tzN21t9h3UO2IzBE05ZtWMqCsKo4KasEOOHlHdUY2BuCZWlXZ+3I+oziXSZYn04/XjyA3DIznHPzUBqdHVuibxKkJzGk1ysZznKLHMF49vi4410dy/wD+pn+fvPvSVzujCyVdvqkLa44muAr8DlFSRFbI4cdS8uHjVKd1d0buLeGa5kt3WBprorISuCHZ9B4HPHI7KAi+xNixXW8k0U66o/Zd0zL2NoaRgD5MgZHbjFOm7YkNteRi3iSJXttTLGoVdQd1zpHAHAHLuqT7rbnXkW8MlzJbssDTXLCQlMEOZNBwGzxyOztr86Z9z7y8uontbZpVW20kqUGG1uceMw7CPTQEO6SLqSfawjKtLoS3jjj45bVHG5UY45ZpDy48RW7vDDfXcCxfkEQaCCjw28iOAOYz2gjsPn51MOkHoumuTFdWRAuEijEkZbQWMYGlkbkHGAOJA4DiMceHdWu8N+qwSo0Sqw1PlIMkdruhyw8iDHkoDk7Unu7fd9ba4jliBvyoEilCYur60KAea9bk/RWPdO5uorTTDsNLpJNRMzwSSFxkjAYcABjGB3d+atK56Mlk2T7CknZ5Q3WCdyzHru/DEnRglcZ5Hv41BNnbP2/s5Da28OuMk6GURyqpJ4mNmI0ZPHDDmSccaAx9FGxb222ojPaTxQyK6SFo3CAaS65LDsZFAJ7/AC1H+j7d2O92qIpwTGOtd1BI1aTwUkcQMsM47qtPo03EurZzcbQuHaQqQkJlaRU1HxmfiVL9gxkDJ4nPCOdFm515bbVaW4tnjjMUoDtpxlmUjkSeIBoDe6Vujh2trf8AJsHiQdYGhj54lKsXRT7o5XiBx4juqGz75gJFDtHY0JWPAGFktJOAweI5+UciatTpM3WvLpI5Nn3DxyR6g0aytEJFbHIggagRwz2E8RUF2rb7evrZbOezGkFdUjBFZtByC0hcjzlRk/ScgWhuHtC1msImsVKQjUojYksjaiWVsk8cnvPAjHCuFvBtliI5ZHURS3UkESvcPaxIsaykyyyR+M7O0BwCdIDKMZyT2OjzdI7OshC7hpC7SSFfc6mAGFzxIAVRntwTw5VhvNjPFLGTC80MVy9xCIjHqVpVlV45EkK6kzO7KVORwBGFyRBq7p7ac9WwJMMtxLBgytcKJIg7LJBM41vC4icYbODpxgZzNqiu72wXUxgo8VvA8jwRSFGk1SawM9XlVjRZXVV1MfGGcaQDKqAUpSgFKUoBSlKAUpSgFKUoBSlKAUpSgFKUoDFdWqSo0cihkdSrKwyCCMEEd1VzfdAlk7Exyzxgn3IKOB5AXUt6SasulARvdDcG12cG9jqzO4w0khDORz0jAAVc8cADPDOcCpJSlAKUpQClKUApSlAKUpQClKUApSlAKUpQClKUApSlAKUpQClKUApSlAKUpQClKUApSlAKUpQClKUApSlAKUpQClKUApSlAKUpQClKUApSlAKUpQClKU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http://southpadretexas.files.wordpress.com/2013/06/usace-logo.gif"/>
          <p:cNvPicPr>
            <a:picLocks noChangeAspect="1" noChangeArrowheads="1"/>
          </p:cNvPicPr>
          <p:nvPr/>
        </p:nvPicPr>
        <p:blipFill>
          <a:blip r:embed="rId3" cstate="print"/>
          <a:srcRect b="35714"/>
          <a:stretch>
            <a:fillRect/>
          </a:stretch>
        </p:blipFill>
        <p:spPr bwMode="auto">
          <a:xfrm>
            <a:off x="3173394" y="1371600"/>
            <a:ext cx="711200" cy="4572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792394" y="1853244"/>
            <a:ext cx="1447800" cy="11430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Flood Extent Simulation Model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triped Right Arrow 11"/>
          <p:cNvSpPr/>
          <p:nvPr/>
        </p:nvSpPr>
        <p:spPr>
          <a:xfrm>
            <a:off x="2297094" y="2320504"/>
            <a:ext cx="457200" cy="304800"/>
          </a:xfrm>
          <a:prstGeom prst="stripedRightArrow">
            <a:avLst/>
          </a:prstGeom>
          <a:solidFill>
            <a:srgbClr val="FFFF00"/>
          </a:solidFill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8" name="Picture 14" descr="http://etc.usf.edu/clipart/52600/52611/52611_lozenge_net_lg.gi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112945" y="4983152"/>
            <a:ext cx="533400" cy="1158896"/>
          </a:xfrm>
          <a:prstGeom prst="rect">
            <a:avLst/>
          </a:prstGeom>
          <a:noFill/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1847399" y="4455608"/>
            <a:ext cx="2038801" cy="3048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 smtClean="0"/>
              <a:t>QC Filters in </a:t>
            </a:r>
            <a:r>
              <a:rPr lang="en-US" b="1" dirty="0" err="1" smtClean="0"/>
              <a:t>ArcMap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" name="Picture 14" descr="http://etc.usf.edu/clipart/52600/52611/52611_lozenge_net_lg.gi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51145" y="5021252"/>
            <a:ext cx="533400" cy="1158896"/>
          </a:xfrm>
          <a:prstGeom prst="rect">
            <a:avLst/>
          </a:prstGeom>
          <a:noFill/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1858944" y="6096000"/>
            <a:ext cx="1124528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100" b="1" dirty="0" smtClean="0"/>
              <a:t>High Water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100" b="1" dirty="0" smtClean="0"/>
              <a:t>Marks </a:t>
            </a: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Match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100" b="1" dirty="0" smtClean="0"/>
              <a:t>(E19s)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583094" y="1270956"/>
            <a:ext cx="960791" cy="304800"/>
          </a:xfrm>
          <a:prstGeom prst="roundRect">
            <a:avLst/>
          </a:prstGeom>
          <a:solidFill>
            <a:srgbClr val="00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Minor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767953" y="4495800"/>
            <a:ext cx="2057400" cy="304800"/>
          </a:xfrm>
          <a:prstGeom prst="rect">
            <a:avLst/>
          </a:prstGeom>
          <a:noFill/>
          <a:ln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0" name="AutoShape 16" descr="data:image/jpeg;base64,/9j/4AAQSkZJRgABAQAAAQABAAD/2wCEAAkGBhQSEBQUEBQUFRUVEBQUFhQWFBQXFBQVFBAXFBYQFRQXHSYeGBkkGRQUHy8gIygpLCwsFh4xNTAqNSYrLCkBCQoKDgwOGg8PGjAlHyQsLCwpLCopLDQsKiwtLCksLCksLCksLCwsLCwsLCwsLCwpLCksLCwsLCksLCwsLCwpKf/AABEIAJwA8AMBIgACEQEDEQH/xAAbAAABBQEBAAAAAAAAAAAAAAAAAgMEBQYBB//EAEQQAAEDAgMEBwQHBgQHAQAAAAEAAgMEERIhMQVBUWEGEyIycYGRFEJSoQcjM2Kx0eFDcoKSwfAWJGOTVHOUosLT8RX/xAAZAQADAQEBAAAAAAAAAAAAAAAAAgMBBAX/xAArEQADAAICAQMDAgcBAAAAAAAAAQIDESExEgQTQSIyURSRQnGBobHh8CP/2gAMAwEAAhEDEQA/APcUIQgAQhCABCEIAEIQgAQhCABCEIAEIWWrulD5i5lDhwglrqt4xRBwyLYGAjr3jebhgO8kFq1Jt6QtUpW2aSqq2RML5XtYxou573BrWjiXHIKjf07pbExGWexteCCeVptraRjcBHg5VcGwWySY3NdUSg362e0hYTbNjSBHFoO40aK8bsiQ994Hq4/0VfaS+5kPeqvskjHpqwa01b/0zz8hmlM6d0dwJJTCSDb2iOWnGW7FM1rSfNSHbDdueD4tI/qVGnopGA3F277ZgjmOHktWOH1Rjy5J+6S/Y8EAgggi4IzBB0IKUsLDspsRxUbvZnXvaMXp3n/UprhhvxZhdzWg2F0gMp6qdoiqGtxFgJdHIwG3XQPIGNmYuCMTSQHDMEpeNz2Vx5ZvoukIQplQQhCABCEIAEIQgAQhCABCEIAEIQgAQhQtr7YjpojJMSBcBrQC573nuxxsGb3nc0ZoAmqo2n0rpoH9W+TFLa/UxtdLNa179VGC4DmQBzWerauoqvtnOp4rH/LxPtM4Eft6hh7O/sREc3nQdpKdkTcELGxtJvhY0NBPE2zc7mbldEYKfZy36mVxPJYO6YSn7Kinta4dLJBCDysXlw9E3/imr/4OHw9tbe99fsrWtzvyS4tmyu0YR+92fkc1IGwZOLPU/kmeLGu2TWXM+l/YZb0ulBHWUUtrZmKWnlA8sbXH0Umh6aUsj2xl5hkdbDFUMfBI4k2swSgdYb/AXJh+xpRuB8Dn81Cq4OyY5mAtdqyRocx38LgWuR7M19rN9+5+6Tm2tpe2PfDG61NG4xzuaSDUSDvUjXDSNukhGZJwAiz1P2Zs7rLZYY2gNAAsLAWDGgaACwy0UCgoQAyGFoY0DC1rRZrG3ubD1K10EIY0NboBb9UV/wCU6XbCE81eVdI7HGGizQABuCWhC5TtBCEIAr6/ZQfdzMnfJ3jz5rN19GZG4cRikY/HHIBd0MrQQHgaOGZDmnJzSQdVtFUbco8usGoydzG4+X9V04r39FHJmxa+uexXRvbJqIbvAbNG8xTsGjJWgXw5nsOBD2k5lr2lWqxVHUdRXRP9ypb7NJw62NrpKeTTXD10ZN87x8FtVG58XovjvzlMEIQkKAhCEACEIQAIQhAAhCEACEIQBC2xtdlNC6WW9hYBrRd73uOFkTG+89ziABxKxsML3SGoqrOnIIABvHTMdb/Lw88hik1eeDQAH9qVhqKxzr/VUrjFGM7OqHM+tn4HAx4jbwLpeSk7PozK/CMhq48B+ZXXhxpLzo4c+R1XtyLoaB0p7OQGrjoOQ4laKk2ayPujP4jm713eSfhhDGhrRYDQJRKlkyu/5F8WGY5fZ1CbMvBc6wqWi2x1JkjDhZwBHA5pIlXXv4I0w2iNTUEcbi5ozOVtQOQ4fopQeE0hM+exFqeEPrhKaa+y4XLNDeQ4ZVzrU3dF1ujNj7XXSZog5padCCPVNgp5puEvRu98Hn23y4Usrmi74QKho+/SvE+HLiI3N/iXoEcgcAWkEEXBGYIOYIPgsfUtDnSNdo50rT4Oc5p+RTGx9p1kNPDDhpD1UMceIy1BLurjDMZtFle17Z+K6s8Ommkcfp8kwmqZuULInpLWj9hSP8KmZhPhiht80/H01Lb+0Us8YF/rIw2oYAATciEmQDL4FzvHS7R1LLD6Zp0KNs/aUU8YkgkZIw6OY4OblqLjfyUlIUBCEIAEIQgAQhCABRtp17YIZJn3wxRPkdbXCxhebeQKkrO/SFLh2XV6507mZbhJ9WT4AON+SAM5siFzKeIP75jEkm680pMsp/ne70C2ewaXDCDvf2j4Huj0/FZiozc4DUuI8ybLbsYAABoBYeAXb6h+MqUef6VeVOn/ANs6SmnOulSFIXIkdzYIXLpJcmF2KuuFyQXJJct0LscLlzEmy5cxLdC7HMS5iTeJcxLdBsdxIxJrEjEjRmx7EpEBy81CxKRHUAADNLS4Hl8lPJsORz3nstBe4i5ubEm2QS29GjvkHk39Vbe2clz2vl81T3chP2sXyVD+jj/de0+IIUKo2fJHm5pt8TcwPTMLTCq5JxsoKFntdmP0+N9cGCfTObJ19MWx1G9xuI5xb7KoaO8DlZ/ebqCRdp1+wdttqosbWuY5rjHJG62OKRveidbK4uDcZEEEZEKPtXYgIL4hZ2paNHeA3H8Vm6Wt9nq45hlHO5lNUDK2InDTVB5hx6o8RIy/cC3JM3PnP9TMdVjrwrr4N6hCFynYCEIQAIQhAAqXprTGTZtYwAkuo5wANS7qXFotvzAVhtPacdPE6Wd4YxouXG/kABm5xOQaASSQACsvL0wqXm8NPHHHxqJHCU5CxMMbXYN+TnX4gaJpiq6QlXMfcyHR1YkMUo7shilH7r8Lx8it8vMNj0j4qZkT8N4w5jcDnOGAPPVi7gDcMLW/wr0mjqA+Nrx7zQfUZj1XV6lPUs5PSNJ0gkOabLkuoUcuXOkdNPkUXJJchoubJ7qhwTcIVJsjlyBc6Jx0GeWm/wDROhb5GKX8kVzSNQUjEpqi1MdsxpvRL2ZU65EYlzEm8SMSpolscxIxJrEjEjQbHsSMSTHEToPMpZp3cvVZwNyGJdDk0TbVdDkaDY8HLocmg5dBWaNTJ0Et8jqsx0q2QHF7CS1k7HNJGrHH3xwIOF45hX0Lu0PFMdJY7wg/C9p9eyfkVmP6b1+Tcv1Y2/wHRXarqijhlkFpCzDILWAljcY5WgXOQka9Wy86jpzG8y0r+oldm4gYoZTreaC4Ds/fbhf97ctNsLpUJndTO0Q1GEnBfEyVo1lgksMbeIsHN3gZEpkxVA+LNOT+ZfoQhSLghCEAee7QrjU1T5HG8cEr4admWEPZ2Zqnm/FijB90MdbNxKl7M2U+cnDk0GxcePADeVTUBsJWnIsraxrhwJq5JB6tkafNehbFhDaeMDewO83DEfxXe69rEvH5PNmPdzPy+CHH0UiAzc8nxA+QCsKOlbCzCCSASRiNyLm9hYaJ+SSwUN776rm8qvtnX4xj+1cjstQCLWKjkrhKfhYLA7yt4lGc0whaQDdOISXPtrkEnY/SFXSJJLAn+/BIFQ34h+H4qNVz3sAchn5ppltiVaS2NvlJ1SMSQXLmJdKRyuheJGJN4lzEt0ZsdxJ2lZidnoBdR42lxsNf7zVlDAG6ZneVO3pFMa29jqLoXCeKgdIPYDqudU3gP75psVbCdfkbeqeW8oxaZDkbYkLgcnp4C43FtN6juaQbFVXJGk0yTTZuHLNTw4HgVTgpbXJKjY8ZNC6/YEcly3sO4jQ/vN0P4rKbW2V+zmBFnB7HtNnMc3uzQv8AdeOPkQQbHc002IZ6j+7pvaFA2Vha7yO9p4hbGVz9N8oMmFWvKOGU/RXb7pMUFSR7REAcQGFs8RNm1LBoM+y5o7rhwLb6Jeb7UD4XCVoPXUjzIGjWRgH18A4h8QNvvNjO5eh01S2RjXsIc17Q5rho5rhcOHIggqeXH4Vx0Phyec89rsdWX6R9Ki15p6TCZRbrZHDFHTtcLgEAjHKRm2O+nacQLYrLpRtg01K+RgDpOyyJpOTpZHBkbTyxOBPIFYaCARsw4i43LnvNsUkjjeSZ1t7nXPLIDIBPgxe4+ehfUZvbWl2ztPTBmM4nvdI/HJI913yPwhuN1rNbk1oAaAAAAAt50eqMdNGTubh0tfDkCOIsAqvYfRq4Ek45tjOni8bzy9VoXzhv5BUz3LXhPwS9PFS/O32R6h/a8MkySuyPuSeKbJSJD0+Qc5SYLgZ+XFM0o7XgE5NUhvM8PzKyueEbPH1MdJUKukzA4C/mUr28bwfUKPVzBxBHCxuOC2JafIuS054Y2XJJckkpN10aOZsUXLl1xC0ULoQhAD9HKGuz0ItfhmD/AETlXWG+Fpy3kb+Q5KIhL4rex1bU+IA8E6+qcW2PHXeeRTSFuhU2jt1Z0T7sHLI+qq11riNCR4GyWp8kNF+L2XS49gcLH/5zVZHWuG+/I/nqp8dW0txcNRvvwUHDk6pyTRD0y4GyWCmcdzfib+qXGCTYZkqzRBMsNne95f1/NTU1Tw4WgevinVx09s74Wp0ZfpNDhmY8e83PxYRn6OHonPo+k/yLY8/qJp6cXN+zDO9rB4BmAeS70uOcI5v/APH8039HxvTSu3OrqsjwFQ5n4tKvk5xSzmx8ZqSGfpBlIFEPddXtv4tppntH8zWqD0cphJUtxaNBfbiW2t8zfyV1072c+WjJhBdLDJHUMYNXmJ+J0Q5uZjaOblk9nbTzjngcCCA5jtzmuGhHhkRqD4K3pvqx1K7Jeq+nJNPo9FqJbZDzUQlVUfSmN3fa9p32GIeRGfySz0hg+N3+3J+SmsNzxoes0PnZPJSHFVz+kMO4vPgw/wBbJiTpGz3WPPiWt/C6osVfgk8s/kuGTYb21NvLmmCUzS1YkYHDwI4HeEtxR46ZjraAlIJQSuJhNghCrNobRc15aywta5tck2vbNNMuuEK3os0KgnrnvFnHLgBYHx4pVDW4DY906jh94KntvQnmi9QgHh68eaFIoCEzUVbWd45/CM3em7zVe3bBxXI7PwjUc77ymUNiuki2QkQzNeLtN/xHiNyYqdosZl3jwFsvE7lmn0btEpCYpKoSAkAixtYm+69/mn1jWgBAXC4ZC4udOfgu2QaLBTjJCNCR4EhQxVtx4MQxfK/C/FPgrGjUyZHWOHvE+Of6qfTVwdkcj8j4KoBTFftARNy757o4fePJSeJVwi85XPLK7pjtlrHySHNlPE4kcS0Yi0cycLfGy0PQ/ZTqahp4pLmRsQMlyD9a/tyZj77nLF0NGaqsigzLInMqql2fuvxQQk73PkGMj4Y/vBemJM7S1C+Cvp03u38gsXtzoQ9r3zUBaC9xfJTSEiGRxN3SRvAJhkOpyLSdRmStohQmnL2joqVS1R5JU7R6nKrjlpiNTKwmLLK4njxRkX0JI8Anqasjk+ykjk/5cjHn0aSvVCFVVvROjmcXTUtPI46ufDG538xbddc+spdo469FL+1mI6l3wu9CuOYRqCPEELTO+jHZhJJooM+DbD0BsFE2h9GlO1mLZzI6adt8LgHdXIN8MzAe0w2GYzabEcC69Yt8om/RPXFf2/2VNJWOjddu/UHQj+96uYNpMfvwn4XZeh0KyxqiyQQ1LDBMdI3nsyW3wS92UaZCzsxdoUgjiurU5FtHHusb0zVhpUWsrmxjcXbm/nwCzqAsWL8mvIW7tuZZMz5uuB8s1WOeSSTmSbk8ykXRdUUpdCOm+xV0XXLHXcNTuHMncobNsRudghLp3j3KdpmIJGQc5nYb/E4LXSnsJTrhIs4ax7RZriBwyI9ClPr5Dq8+Vh+CraqqfBnWQS0zTm2R+F8VibAPliLmxO5OsM8iVIY64DmkFpFw5pBaRxDhkfJLLiuUNU1HFcC7ouk3RdOIKQk3RdAEilqzGbjfqDoVYf8A7Tbdx1/EW9f0VRdCRwn2MqaHqmpMjru8huA5JLpnEWLnEcC429LqHU17I3BjiTIRdsTGukmcOLYmAutztZNHbUQF3mSMf6lPURnLXvRrHULjaNU01tJk9TYNrvbkQHczkfUaqhh2/Tv7kuPkyOZx8LNZqpFPUPl+wpquTtYb9QYmjmXTlgtzS1eP5aGmMnwn+xdP22+3Za1vPMnyuqqWeSSXqqdvXVLgHYXE4I2nITVD/cZwHedazRvFnQdDauaxqHspWZXZCetqDxaZ3NDI/wCBrjnk5a/Y2w4aWPq6dgaCcTjmXvcdZJHntPceJJK5b9RM8Y/3OvH6aq5yfsNdHdgNpIcDSXvc4vllcO1LK7vSO4aAAaAAAaK0QhcB6PQIQhAAhCEACEIQBF2jsyKojMdRGyVh1Y9oc3xsd/NZap+jcNv7JUzQ5G0b7VEIO6zZe2AOAeFs0Jppz0xama4pbPPJuhu0Gu7LqKVvEiohcedh1oSHdFNoWyZRX51FSR6dQF6MhVXqcq+SP6bF+P8AJ59D0IrnDtz0cR+5BPL5duVg4523ek2H6O3m3XV05tqIo4Imu/7C4fzLaISvNkfyMsGNfwozFN9G9C0gyRGcgkg1Mkk9r/dkJb8loqemZG0Nja1jQLBrQGtA4ADIJ1Cm3vsqkl0cLb6rN1n0d0b3F7IzA8kEup3uhxEfE1hDHa72laVCE2ugaT4Zh5vo8mH2Nc453+vp4pcuF2dWfmolR0N2gPs30Lx95lTET/K+QBehoVVnyL5JPBjf8J5t/hPafw7P/wB2q/8AWnIuh+0Se0aBovnb2qQ246s9PmvRULf1GT8i/psX4/yYRvQOrJBdWQtG9rKPPwDpJnfgpkP0cM/b1VXKMV8PWNhblutA1hI81r0JHlt9sdYca6lFdsbo7T0jS2mhjiB1LWjE7Mm73955zOZJ1VgQuoUypwNC6hCABCEIAEIQg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Content Placeholder 2"/>
          <p:cNvSpPr txBox="1">
            <a:spLocks/>
          </p:cNvSpPr>
          <p:nvPr/>
        </p:nvSpPr>
        <p:spPr>
          <a:xfrm>
            <a:off x="49194" y="3124200"/>
            <a:ext cx="2209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Gauge &amp; Stream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US" sz="2400" b="1" dirty="0"/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Shapefiles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created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b="1" dirty="0" smtClean="0"/>
              <a:t>DEM &amp; </a:t>
            </a:r>
            <a:r>
              <a:rPr lang="en-US" sz="2400" b="1" dirty="0" err="1" smtClean="0"/>
              <a:t>LiDAR</a:t>
            </a:r>
            <a:r>
              <a:rPr lang="en-US" sz="2400" b="1" dirty="0"/>
              <a:t> </a:t>
            </a:r>
            <a:r>
              <a:rPr lang="en-US" sz="2400" b="1" dirty="0" smtClean="0"/>
              <a:t>Area Selected</a:t>
            </a:r>
            <a:endParaRPr kumimoji="0" lang="en-US" sz="24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0" name="Content Placeholder 2"/>
          <p:cNvSpPr txBox="1">
            <a:spLocks/>
          </p:cNvSpPr>
          <p:nvPr/>
        </p:nvSpPr>
        <p:spPr>
          <a:xfrm>
            <a:off x="49194" y="1066800"/>
            <a:ext cx="35433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Phase 1 – Unedited Comparison 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9194" y="3810000"/>
            <a:ext cx="9048750" cy="2971800"/>
          </a:xfrm>
          <a:prstGeom prst="rect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ontent Placeholder 2"/>
          <p:cNvSpPr txBox="1">
            <a:spLocks/>
          </p:cNvSpPr>
          <p:nvPr/>
        </p:nvSpPr>
        <p:spPr>
          <a:xfrm>
            <a:off x="140982" y="3842327"/>
            <a:ext cx="3165762" cy="38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Phase </a:t>
            </a:r>
            <a:r>
              <a:rPr lang="en-US" b="1" dirty="0">
                <a:solidFill>
                  <a:srgbClr val="00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– Edited Comparison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8" name="Content Placeholder 2"/>
          <p:cNvSpPr txBox="1">
            <a:spLocks/>
          </p:cNvSpPr>
          <p:nvPr/>
        </p:nvSpPr>
        <p:spPr>
          <a:xfrm>
            <a:off x="4546974" y="2057400"/>
            <a:ext cx="2255445" cy="235202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 dirty="0" smtClean="0"/>
              <a:t>FESM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Shapefiles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</a:t>
            </a:r>
            <a:r>
              <a:rPr lang="en-US" sz="1600" b="1" noProof="0" dirty="0" smtClean="0"/>
              <a:t>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ArcGIS</a:t>
            </a:r>
            <a:endParaRPr kumimoji="0" lang="en-US" sz="16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0" name="Content Placeholder 2"/>
          <p:cNvSpPr txBox="1">
            <a:spLocks/>
          </p:cNvSpPr>
          <p:nvPr/>
        </p:nvSpPr>
        <p:spPr>
          <a:xfrm>
            <a:off x="2646345" y="3328356"/>
            <a:ext cx="1670049" cy="2789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Inputs: Gauge &amp; Stream </a:t>
            </a:r>
            <a:r>
              <a:rPr kumimoji="0" lang="en-US" sz="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Shapefiles</a:t>
            </a:r>
            <a: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DEM</a:t>
            </a:r>
            <a: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LiDAR </a:t>
            </a:r>
            <a: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Data</a:t>
            </a:r>
            <a:endParaRPr kumimoji="0" lang="en-US" sz="8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2722545" y="6202352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b="1" dirty="0" smtClean="0"/>
              <a:t>FEMA DFIRM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b="1" dirty="0" smtClean="0"/>
              <a:t>Agreement</a:t>
            </a:r>
          </a:p>
        </p:txBody>
      </p:sp>
      <p:sp>
        <p:nvSpPr>
          <p:cNvPr id="6" name="Plus 5"/>
          <p:cNvSpPr/>
          <p:nvPr/>
        </p:nvSpPr>
        <p:spPr>
          <a:xfrm>
            <a:off x="2570145" y="5410200"/>
            <a:ext cx="430645" cy="381000"/>
          </a:xfrm>
          <a:prstGeom prst="mathPlus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73"/>
          <p:cNvSpPr/>
          <p:nvPr/>
        </p:nvSpPr>
        <p:spPr>
          <a:xfrm>
            <a:off x="4583094" y="1651956"/>
            <a:ext cx="960791" cy="304800"/>
          </a:xfrm>
          <a:prstGeom prst="roundRect">
            <a:avLst/>
          </a:prstGeom>
          <a:solidFill>
            <a:srgbClr val="00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Major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5614309" y="1651956"/>
            <a:ext cx="1066800" cy="304800"/>
          </a:xfrm>
          <a:prstGeom prst="roundRect">
            <a:avLst/>
          </a:prstGeom>
          <a:solidFill>
            <a:srgbClr val="00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Record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5614309" y="1270956"/>
            <a:ext cx="1066800" cy="304800"/>
          </a:xfrm>
          <a:prstGeom prst="roundRect">
            <a:avLst/>
          </a:prstGeom>
          <a:solidFill>
            <a:srgbClr val="00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Moderate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4544994" y="2590800"/>
            <a:ext cx="960791" cy="304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Minor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78" name="Content Placeholder 2"/>
          <p:cNvSpPr txBox="1">
            <a:spLocks/>
          </p:cNvSpPr>
          <p:nvPr/>
        </p:nvSpPr>
        <p:spPr>
          <a:xfrm>
            <a:off x="4544994" y="3352800"/>
            <a:ext cx="2209800" cy="304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en-US" sz="1600" b="1" dirty="0" smtClean="0"/>
              <a:t>AHPS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Shapefiles</a:t>
            </a:r>
            <a:r>
              <a:rPr lang="en-US" sz="1600" b="1" dirty="0"/>
              <a:t> in ArcGIS</a:t>
            </a:r>
            <a:endParaRPr kumimoji="0" lang="en-US" sz="16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4544994" y="2971800"/>
            <a:ext cx="960791" cy="304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Major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5576209" y="2971800"/>
            <a:ext cx="1066800" cy="304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Record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5576209" y="2590800"/>
            <a:ext cx="1066800" cy="304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Moderate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20941" y="1302510"/>
            <a:ext cx="1066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Polygon to Raster</a:t>
            </a:r>
            <a:endParaRPr lang="en-US" sz="1500" b="1" dirty="0"/>
          </a:p>
        </p:txBody>
      </p:sp>
      <p:sp>
        <p:nvSpPr>
          <p:cNvPr id="82" name="Diamond 81"/>
          <p:cNvSpPr/>
          <p:nvPr/>
        </p:nvSpPr>
        <p:spPr>
          <a:xfrm>
            <a:off x="7092642" y="2024639"/>
            <a:ext cx="1295400" cy="704272"/>
          </a:xfrm>
          <a:custGeom>
            <a:avLst/>
            <a:gdLst>
              <a:gd name="connsiteX0" fmla="*/ 0 w 1295400"/>
              <a:gd name="connsiteY0" fmla="*/ 352136 h 704272"/>
              <a:gd name="connsiteX1" fmla="*/ 647700 w 1295400"/>
              <a:gd name="connsiteY1" fmla="*/ 0 h 704272"/>
              <a:gd name="connsiteX2" fmla="*/ 1295400 w 1295400"/>
              <a:gd name="connsiteY2" fmla="*/ 352136 h 704272"/>
              <a:gd name="connsiteX3" fmla="*/ 647700 w 1295400"/>
              <a:gd name="connsiteY3" fmla="*/ 704272 h 704272"/>
              <a:gd name="connsiteX4" fmla="*/ 0 w 1295400"/>
              <a:gd name="connsiteY4" fmla="*/ 352136 h 704272"/>
              <a:gd name="connsiteX0" fmla="*/ 0 w 1295400"/>
              <a:gd name="connsiteY0" fmla="*/ 352136 h 704272"/>
              <a:gd name="connsiteX1" fmla="*/ 647700 w 1295400"/>
              <a:gd name="connsiteY1" fmla="*/ 0 h 704272"/>
              <a:gd name="connsiteX2" fmla="*/ 1295400 w 1295400"/>
              <a:gd name="connsiteY2" fmla="*/ 352136 h 704272"/>
              <a:gd name="connsiteX3" fmla="*/ 638175 w 1295400"/>
              <a:gd name="connsiteY3" fmla="*/ 704272 h 704272"/>
              <a:gd name="connsiteX4" fmla="*/ 0 w 1295400"/>
              <a:gd name="connsiteY4" fmla="*/ 352136 h 70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704272">
                <a:moveTo>
                  <a:pt x="0" y="352136"/>
                </a:moveTo>
                <a:lnTo>
                  <a:pt x="647700" y="0"/>
                </a:lnTo>
                <a:lnTo>
                  <a:pt x="1295400" y="352136"/>
                </a:lnTo>
                <a:lnTo>
                  <a:pt x="638175" y="704272"/>
                </a:lnTo>
                <a:lnTo>
                  <a:pt x="0" y="352136"/>
                </a:ln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7216178" y="2216402"/>
            <a:ext cx="1066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Reclassify</a:t>
            </a:r>
            <a:endParaRPr lang="en-US" sz="1500" b="1" dirty="0"/>
          </a:p>
        </p:txBody>
      </p:sp>
      <p:sp>
        <p:nvSpPr>
          <p:cNvPr id="84" name="Diamond 83"/>
          <p:cNvSpPr/>
          <p:nvPr/>
        </p:nvSpPr>
        <p:spPr>
          <a:xfrm>
            <a:off x="7088169" y="2761672"/>
            <a:ext cx="1295400" cy="914400"/>
          </a:xfrm>
          <a:prstGeom prst="diamo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7202469" y="2914072"/>
            <a:ext cx="1066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Raster Calculator</a:t>
            </a:r>
            <a:endParaRPr lang="en-US" sz="1500" b="1" dirty="0"/>
          </a:p>
        </p:txBody>
      </p:sp>
      <p:cxnSp>
        <p:nvCxnSpPr>
          <p:cNvPr id="30" name="Elbow Connector 29"/>
          <p:cNvCxnSpPr>
            <a:stCxn id="11" idx="3"/>
            <a:endCxn id="44" idx="1"/>
          </p:cNvCxnSpPr>
          <p:nvPr/>
        </p:nvCxnSpPr>
        <p:spPr>
          <a:xfrm flipV="1">
            <a:off x="4240194" y="1755901"/>
            <a:ext cx="259155" cy="668843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4499349" y="1219200"/>
            <a:ext cx="2255445" cy="107340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4499349" y="2530041"/>
            <a:ext cx="2255445" cy="111803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2" name="Elbow Connector 101"/>
          <p:cNvCxnSpPr>
            <a:stCxn id="96" idx="3"/>
            <a:endCxn id="14" idx="1"/>
          </p:cNvCxnSpPr>
          <p:nvPr/>
        </p:nvCxnSpPr>
        <p:spPr>
          <a:xfrm flipV="1">
            <a:off x="6754794" y="1524000"/>
            <a:ext cx="342611" cy="1565058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Elbow Connector 98"/>
          <p:cNvCxnSpPr>
            <a:stCxn id="44" idx="3"/>
            <a:endCxn id="14" idx="1"/>
          </p:cNvCxnSpPr>
          <p:nvPr/>
        </p:nvCxnSpPr>
        <p:spPr>
          <a:xfrm flipV="1">
            <a:off x="6754794" y="1524000"/>
            <a:ext cx="342611" cy="231901"/>
          </a:xfrm>
          <a:prstGeom prst="bentConnector3">
            <a:avLst>
              <a:gd name="adj1" fmla="val 50000"/>
            </a:avLst>
          </a:prstGeom>
          <a:ln w="19050">
            <a:solidFill>
              <a:srgbClr val="00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103" name="Table 41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483457"/>
              </p:ext>
            </p:extLst>
          </p:nvPr>
        </p:nvGraphicFramePr>
        <p:xfrm>
          <a:off x="8449955" y="2082800"/>
          <a:ext cx="600364" cy="5842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00182"/>
                <a:gridCol w="300182"/>
              </a:tblGrid>
              <a:tr h="29210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</a:t>
                      </a:r>
                      <a:endParaRPr lang="en-US" sz="800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12</a:t>
                      </a:r>
                      <a:endParaRPr lang="en-US" sz="800" b="1" dirty="0"/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6" name="Table 10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247130"/>
              </p:ext>
            </p:extLst>
          </p:nvPr>
        </p:nvGraphicFramePr>
        <p:xfrm>
          <a:off x="8440719" y="2997200"/>
          <a:ext cx="600364" cy="5842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00182"/>
                <a:gridCol w="300182"/>
              </a:tblGrid>
              <a:tr h="292100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/>
                        <a:t>10</a:t>
                      </a:r>
                      <a:endParaRPr 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/>
                        <a:t>12</a:t>
                      </a:r>
                      <a:endParaRPr 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/>
                        <a:t>11</a:t>
                      </a:r>
                      <a:endParaRPr lang="en-US" sz="8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/>
                        <a:t>13</a:t>
                      </a:r>
                      <a:endParaRPr lang="en-US" sz="800" b="1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  <p:sp>
        <p:nvSpPr>
          <p:cNvPr id="107" name="Rounded Rectangle 106"/>
          <p:cNvSpPr/>
          <p:nvPr/>
        </p:nvSpPr>
        <p:spPr>
          <a:xfrm>
            <a:off x="259978" y="4970019"/>
            <a:ext cx="960791" cy="304800"/>
          </a:xfrm>
          <a:prstGeom prst="roundRect">
            <a:avLst/>
          </a:prstGeom>
          <a:solidFill>
            <a:srgbClr val="00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Minor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258744" y="5707052"/>
            <a:ext cx="960791" cy="304800"/>
          </a:xfrm>
          <a:prstGeom prst="roundRect">
            <a:avLst/>
          </a:prstGeom>
          <a:solidFill>
            <a:srgbClr val="00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Major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110" name="Rounded Rectangle 109"/>
          <p:cNvSpPr/>
          <p:nvPr/>
        </p:nvSpPr>
        <p:spPr>
          <a:xfrm>
            <a:off x="258744" y="6088052"/>
            <a:ext cx="1066800" cy="304800"/>
          </a:xfrm>
          <a:prstGeom prst="roundRect">
            <a:avLst/>
          </a:prstGeom>
          <a:solidFill>
            <a:srgbClr val="00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Record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111" name="Rounded Rectangle 110"/>
          <p:cNvSpPr/>
          <p:nvPr/>
        </p:nvSpPr>
        <p:spPr>
          <a:xfrm>
            <a:off x="258744" y="5332547"/>
            <a:ext cx="1066800" cy="304800"/>
          </a:xfrm>
          <a:prstGeom prst="roundRect">
            <a:avLst/>
          </a:prstGeom>
          <a:solidFill>
            <a:srgbClr val="00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Moderate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182545" y="4902137"/>
            <a:ext cx="1219199" cy="15748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Striped Right Arrow 113"/>
          <p:cNvSpPr/>
          <p:nvPr/>
        </p:nvSpPr>
        <p:spPr>
          <a:xfrm>
            <a:off x="1592244" y="5486400"/>
            <a:ext cx="457200" cy="304800"/>
          </a:xfrm>
          <a:prstGeom prst="stripedRightArrow">
            <a:avLst/>
          </a:prstGeom>
          <a:solidFill>
            <a:srgbClr val="FFFF00"/>
          </a:solidFill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Diamond 114"/>
          <p:cNvSpPr/>
          <p:nvPr/>
        </p:nvSpPr>
        <p:spPr>
          <a:xfrm>
            <a:off x="7097405" y="3943928"/>
            <a:ext cx="1295400" cy="914400"/>
          </a:xfrm>
          <a:prstGeom prst="diamo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ounded Rectangle 115"/>
          <p:cNvSpPr/>
          <p:nvPr/>
        </p:nvSpPr>
        <p:spPr>
          <a:xfrm>
            <a:off x="4583094" y="4148084"/>
            <a:ext cx="960791" cy="304800"/>
          </a:xfrm>
          <a:prstGeom prst="roundRect">
            <a:avLst/>
          </a:prstGeom>
          <a:solidFill>
            <a:srgbClr val="00CC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Minor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117" name="Content Placeholder 2"/>
          <p:cNvSpPr txBox="1">
            <a:spLocks/>
          </p:cNvSpPr>
          <p:nvPr/>
        </p:nvSpPr>
        <p:spPr>
          <a:xfrm>
            <a:off x="4546974" y="4934528"/>
            <a:ext cx="2255445" cy="235202"/>
          </a:xfrm>
          <a:prstGeom prst="rect">
            <a:avLst/>
          </a:prstGeom>
        </p:spPr>
        <p:txBody>
          <a:bodyPr vert="horz" lIns="0" tIns="0" rIns="0" bIns="0" rtlCol="0">
            <a:normAutofit fontScale="77500" lnSpcReduction="20000"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 dirty="0" smtClean="0"/>
              <a:t>Edited FESM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Shapefiles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</a:t>
            </a:r>
            <a:r>
              <a:rPr lang="en-US" sz="1600" b="1" noProof="0" dirty="0" smtClean="0"/>
              <a:t>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ArcGIS</a:t>
            </a:r>
            <a:endParaRPr kumimoji="0" lang="en-US" sz="16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8" name="Rounded Rectangle 117"/>
          <p:cNvSpPr/>
          <p:nvPr/>
        </p:nvSpPr>
        <p:spPr>
          <a:xfrm>
            <a:off x="4583094" y="4529084"/>
            <a:ext cx="960791" cy="304800"/>
          </a:xfrm>
          <a:prstGeom prst="roundRect">
            <a:avLst/>
          </a:prstGeom>
          <a:solidFill>
            <a:srgbClr val="00CC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Major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5614309" y="4529084"/>
            <a:ext cx="1066800" cy="304800"/>
          </a:xfrm>
          <a:prstGeom prst="roundRect">
            <a:avLst/>
          </a:prstGeom>
          <a:solidFill>
            <a:srgbClr val="00CC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Record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120" name="Rounded Rectangle 119"/>
          <p:cNvSpPr/>
          <p:nvPr/>
        </p:nvSpPr>
        <p:spPr>
          <a:xfrm>
            <a:off x="5614309" y="4148084"/>
            <a:ext cx="1066800" cy="304800"/>
          </a:xfrm>
          <a:prstGeom prst="roundRect">
            <a:avLst/>
          </a:prstGeom>
          <a:solidFill>
            <a:srgbClr val="00CC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Moderate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121" name="Rounded Rectangle 120"/>
          <p:cNvSpPr/>
          <p:nvPr/>
        </p:nvSpPr>
        <p:spPr>
          <a:xfrm>
            <a:off x="4544994" y="5467928"/>
            <a:ext cx="960791" cy="304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Minor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122" name="Content Placeholder 2"/>
          <p:cNvSpPr txBox="1">
            <a:spLocks/>
          </p:cNvSpPr>
          <p:nvPr/>
        </p:nvSpPr>
        <p:spPr>
          <a:xfrm>
            <a:off x="4544994" y="6229928"/>
            <a:ext cx="2209800" cy="304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en-US" sz="1600" b="1" dirty="0" smtClean="0"/>
              <a:t>AHPS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Shapefiles</a:t>
            </a:r>
            <a:r>
              <a:rPr lang="en-US" sz="1600" b="1" dirty="0"/>
              <a:t> in ArcGIS</a:t>
            </a:r>
            <a:endParaRPr kumimoji="0" lang="en-US" sz="16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3" name="Rounded Rectangle 122"/>
          <p:cNvSpPr/>
          <p:nvPr/>
        </p:nvSpPr>
        <p:spPr>
          <a:xfrm>
            <a:off x="4544994" y="5848928"/>
            <a:ext cx="960791" cy="304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Major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124" name="Rounded Rectangle 123"/>
          <p:cNvSpPr/>
          <p:nvPr/>
        </p:nvSpPr>
        <p:spPr>
          <a:xfrm>
            <a:off x="5576209" y="5848928"/>
            <a:ext cx="1066800" cy="304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Record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5576209" y="5467928"/>
            <a:ext cx="1066800" cy="304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Moderate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7220941" y="4179638"/>
            <a:ext cx="1066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Polygon to Raster</a:t>
            </a:r>
            <a:endParaRPr lang="en-US" sz="1500" b="1" dirty="0"/>
          </a:p>
        </p:txBody>
      </p:sp>
      <p:sp>
        <p:nvSpPr>
          <p:cNvPr id="127" name="Diamond 81"/>
          <p:cNvSpPr/>
          <p:nvPr/>
        </p:nvSpPr>
        <p:spPr>
          <a:xfrm>
            <a:off x="7092642" y="4901767"/>
            <a:ext cx="1295400" cy="704272"/>
          </a:xfrm>
          <a:custGeom>
            <a:avLst/>
            <a:gdLst>
              <a:gd name="connsiteX0" fmla="*/ 0 w 1295400"/>
              <a:gd name="connsiteY0" fmla="*/ 352136 h 704272"/>
              <a:gd name="connsiteX1" fmla="*/ 647700 w 1295400"/>
              <a:gd name="connsiteY1" fmla="*/ 0 h 704272"/>
              <a:gd name="connsiteX2" fmla="*/ 1295400 w 1295400"/>
              <a:gd name="connsiteY2" fmla="*/ 352136 h 704272"/>
              <a:gd name="connsiteX3" fmla="*/ 647700 w 1295400"/>
              <a:gd name="connsiteY3" fmla="*/ 704272 h 704272"/>
              <a:gd name="connsiteX4" fmla="*/ 0 w 1295400"/>
              <a:gd name="connsiteY4" fmla="*/ 352136 h 704272"/>
              <a:gd name="connsiteX0" fmla="*/ 0 w 1295400"/>
              <a:gd name="connsiteY0" fmla="*/ 352136 h 704272"/>
              <a:gd name="connsiteX1" fmla="*/ 647700 w 1295400"/>
              <a:gd name="connsiteY1" fmla="*/ 0 h 704272"/>
              <a:gd name="connsiteX2" fmla="*/ 1295400 w 1295400"/>
              <a:gd name="connsiteY2" fmla="*/ 352136 h 704272"/>
              <a:gd name="connsiteX3" fmla="*/ 638175 w 1295400"/>
              <a:gd name="connsiteY3" fmla="*/ 704272 h 704272"/>
              <a:gd name="connsiteX4" fmla="*/ 0 w 1295400"/>
              <a:gd name="connsiteY4" fmla="*/ 352136 h 70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704272">
                <a:moveTo>
                  <a:pt x="0" y="352136"/>
                </a:moveTo>
                <a:lnTo>
                  <a:pt x="647700" y="0"/>
                </a:lnTo>
                <a:lnTo>
                  <a:pt x="1295400" y="352136"/>
                </a:lnTo>
                <a:lnTo>
                  <a:pt x="638175" y="704272"/>
                </a:lnTo>
                <a:lnTo>
                  <a:pt x="0" y="352136"/>
                </a:ln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TextBox 127"/>
          <p:cNvSpPr txBox="1"/>
          <p:nvPr/>
        </p:nvSpPr>
        <p:spPr>
          <a:xfrm>
            <a:off x="7216178" y="5093530"/>
            <a:ext cx="1066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Reclassify</a:t>
            </a:r>
            <a:endParaRPr lang="en-US" sz="1500" b="1" dirty="0"/>
          </a:p>
        </p:txBody>
      </p:sp>
      <p:sp>
        <p:nvSpPr>
          <p:cNvPr id="129" name="Diamond 128"/>
          <p:cNvSpPr/>
          <p:nvPr/>
        </p:nvSpPr>
        <p:spPr>
          <a:xfrm>
            <a:off x="7088169" y="5638800"/>
            <a:ext cx="1295400" cy="914400"/>
          </a:xfrm>
          <a:prstGeom prst="diamo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/>
          <p:cNvSpPr txBox="1"/>
          <p:nvPr/>
        </p:nvSpPr>
        <p:spPr>
          <a:xfrm>
            <a:off x="7202469" y="5791200"/>
            <a:ext cx="1066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Raster Calculator</a:t>
            </a:r>
            <a:endParaRPr lang="en-US" sz="1500" b="1" dirty="0"/>
          </a:p>
        </p:txBody>
      </p:sp>
      <p:cxnSp>
        <p:nvCxnSpPr>
          <p:cNvPr id="131" name="Elbow Connector 130"/>
          <p:cNvCxnSpPr>
            <a:stCxn id="17" idx="3"/>
            <a:endCxn id="132" idx="1"/>
          </p:cNvCxnSpPr>
          <p:nvPr/>
        </p:nvCxnSpPr>
        <p:spPr>
          <a:xfrm flipV="1">
            <a:off x="3484545" y="4633029"/>
            <a:ext cx="1014804" cy="967671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Rectangle 131"/>
          <p:cNvSpPr/>
          <p:nvPr/>
        </p:nvSpPr>
        <p:spPr>
          <a:xfrm>
            <a:off x="4499349" y="4096328"/>
            <a:ext cx="2255445" cy="107340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4499349" y="5407169"/>
            <a:ext cx="2255445" cy="111803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4" name="Elbow Connector 133"/>
          <p:cNvCxnSpPr>
            <a:stCxn id="133" idx="3"/>
            <a:endCxn id="115" idx="1"/>
          </p:cNvCxnSpPr>
          <p:nvPr/>
        </p:nvCxnSpPr>
        <p:spPr>
          <a:xfrm flipV="1">
            <a:off x="6754794" y="4401128"/>
            <a:ext cx="342611" cy="1565058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Elbow Connector 134"/>
          <p:cNvCxnSpPr>
            <a:stCxn id="132" idx="3"/>
            <a:endCxn id="115" idx="1"/>
          </p:cNvCxnSpPr>
          <p:nvPr/>
        </p:nvCxnSpPr>
        <p:spPr>
          <a:xfrm flipV="1">
            <a:off x="6754794" y="4401128"/>
            <a:ext cx="342611" cy="231901"/>
          </a:xfrm>
          <a:prstGeom prst="bentConnector3">
            <a:avLst>
              <a:gd name="adj1" fmla="val 50000"/>
            </a:avLst>
          </a:prstGeom>
          <a:ln w="19050">
            <a:solidFill>
              <a:srgbClr val="00CC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6" name="Table 1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235146"/>
              </p:ext>
            </p:extLst>
          </p:nvPr>
        </p:nvGraphicFramePr>
        <p:xfrm>
          <a:off x="8449955" y="4959928"/>
          <a:ext cx="600364" cy="5842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00182"/>
                <a:gridCol w="300182"/>
              </a:tblGrid>
              <a:tr h="29210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CC66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</a:t>
                      </a:r>
                      <a:endParaRPr lang="en-US" sz="800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12</a:t>
                      </a:r>
                      <a:endParaRPr lang="en-US" sz="800" b="1" dirty="0"/>
                    </a:p>
                  </a:txBody>
                  <a:tcPr>
                    <a:solidFill>
                      <a:srgbClr val="00CC6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7" name="Table 1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9917710"/>
              </p:ext>
            </p:extLst>
          </p:nvPr>
        </p:nvGraphicFramePr>
        <p:xfrm>
          <a:off x="8440719" y="5874328"/>
          <a:ext cx="600364" cy="5842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00182"/>
                <a:gridCol w="300182"/>
              </a:tblGrid>
              <a:tr h="292100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/>
                        <a:t>10</a:t>
                      </a:r>
                      <a:endParaRPr 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/>
                        <a:t>12</a:t>
                      </a:r>
                      <a:endParaRPr 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/>
                        <a:t>11</a:t>
                      </a:r>
                      <a:endParaRPr lang="en-US" sz="8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/>
                        <a:t>13</a:t>
                      </a:r>
                      <a:endParaRPr lang="en-US" sz="800" b="1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  <p:sp>
        <p:nvSpPr>
          <p:cNvPr id="87" name="Down Arrow 86"/>
          <p:cNvSpPr/>
          <p:nvPr/>
        </p:nvSpPr>
        <p:spPr>
          <a:xfrm>
            <a:off x="7116744" y="1828800"/>
            <a:ext cx="228600" cy="1066800"/>
          </a:xfrm>
          <a:prstGeom prst="downArrow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Down Arrow 87"/>
          <p:cNvSpPr/>
          <p:nvPr/>
        </p:nvSpPr>
        <p:spPr>
          <a:xfrm>
            <a:off x="7116744" y="4724400"/>
            <a:ext cx="228600" cy="1066800"/>
          </a:xfrm>
          <a:prstGeom prst="downArrow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/>
          <p:cNvSpPr txBox="1"/>
          <p:nvPr/>
        </p:nvSpPr>
        <p:spPr>
          <a:xfrm>
            <a:off x="152400" y="44151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Unedited FESM </a:t>
            </a:r>
            <a:r>
              <a:rPr lang="en-US" sz="1200" b="1" dirty="0" err="1" smtClean="0"/>
              <a:t>Shapefiles</a:t>
            </a:r>
            <a:endParaRPr lang="en-US" sz="1200" b="1" dirty="0"/>
          </a:p>
        </p:txBody>
      </p:sp>
      <p:cxnSp>
        <p:nvCxnSpPr>
          <p:cNvPr id="92" name="Straight Connector 91"/>
          <p:cNvCxnSpPr/>
          <p:nvPr/>
        </p:nvCxnSpPr>
        <p:spPr>
          <a:xfrm>
            <a:off x="8763000" y="2077496"/>
            <a:ext cx="0" cy="59436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8763000" y="4949190"/>
            <a:ext cx="0" cy="59436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154093" y="914400"/>
            <a:ext cx="3215677" cy="646331"/>
            <a:chOff x="1154093" y="914400"/>
            <a:chExt cx="3215677" cy="646331"/>
          </a:xfrm>
        </p:grpSpPr>
        <p:sp>
          <p:nvSpPr>
            <p:cNvPr id="15" name="TextBox 14"/>
            <p:cNvSpPr txBox="1"/>
            <p:nvPr/>
          </p:nvSpPr>
          <p:spPr>
            <a:xfrm>
              <a:off x="1154093" y="914400"/>
              <a:ext cx="3215677" cy="64633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i="1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Place hypothetical gauge points </a:t>
              </a:r>
              <a:r>
                <a:rPr lang="en-US" b="1" i="1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</a:t>
              </a:r>
              <a:r>
                <a:rPr lang="en-US" b="1" i="1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pstream </a:t>
              </a:r>
              <a:r>
                <a:rPr lang="en-US" b="1" i="1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</a:t>
              </a:r>
              <a:r>
                <a:rPr lang="en-US" b="1" i="1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 </a:t>
              </a:r>
              <a:r>
                <a:rPr lang="en-US" b="1" i="1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  <a:r>
                <a:rPr lang="en-US" b="1" i="1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ownstream </a:t>
              </a:r>
              <a:endParaRPr lang="en-US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3824963" y="1260489"/>
              <a:ext cx="450849" cy="228600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Oval 27"/>
          <p:cNvSpPr/>
          <p:nvPr/>
        </p:nvSpPr>
        <p:spPr>
          <a:xfrm>
            <a:off x="5563981" y="2519993"/>
            <a:ext cx="704515" cy="6888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5365040" y="1715869"/>
            <a:ext cx="2559760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Gauge 3 is an actual USGS/NWS River Gauge</a:t>
            </a:r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/>
              <p:cNvSpPr txBox="1"/>
              <p:nvPr/>
            </p:nvSpPr>
            <p:spPr>
              <a:xfrm>
                <a:off x="1926724" y="1466110"/>
                <a:ext cx="2645276" cy="66749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/>
                            </a:rPr>
                            <m:t>𝟕𝟗𝟕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.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𝟐𝟑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 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𝒇𝒕</m:t>
                          </m:r>
                        </m:num>
                        <m:den>
                          <m:r>
                            <a:rPr lang="en-US" b="1" i="1" smtClean="0">
                              <a:latin typeface="Cambria Math"/>
                            </a:rPr>
                            <m:t>𝟕𝟗𝟗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.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𝟓𝟒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 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𝒇𝒕</m:t>
                          </m:r>
                        </m:den>
                      </m:f>
                      <m:r>
                        <a:rPr lang="en-US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/>
                            </a:rPr>
                            <m:t>𝟖𝟓𝟏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.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𝟑𝟖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 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𝒇𝒕</m:t>
                          </m:r>
                        </m:num>
                        <m:den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 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𝒇𝒕</m:t>
                          </m:r>
                        </m:den>
                      </m:f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6724" y="1466110"/>
                <a:ext cx="2645276" cy="66749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863" y="1353716"/>
            <a:ext cx="526732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" name="TextBox 138"/>
          <p:cNvSpPr txBox="1"/>
          <p:nvPr/>
        </p:nvSpPr>
        <p:spPr>
          <a:xfrm>
            <a:off x="5306994" y="4851682"/>
            <a:ext cx="2895600" cy="147732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the known height of the USGS/NWS gauge, use proportions to calculate the other hypothetical gauge heights</a:t>
            </a:r>
            <a:endParaRPr lang="en-US" b="1" i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516827" y="4852309"/>
            <a:ext cx="3178176" cy="9233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 to account for vertical datum conversion as well (NGVD 1929 vs. NAVD 1988)</a:t>
            </a:r>
            <a:endParaRPr lang="en-US" b="1" i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34" y="0"/>
            <a:ext cx="8875059" cy="6858000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19175"/>
            <a:ext cx="256222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5897544" y="874330"/>
            <a:ext cx="2895600" cy="923330"/>
            <a:chOff x="5867400" y="762000"/>
            <a:chExt cx="2895600" cy="923330"/>
          </a:xfrm>
        </p:grpSpPr>
        <p:sp>
          <p:nvSpPr>
            <p:cNvPr id="23" name="TextBox 22"/>
            <p:cNvSpPr txBox="1"/>
            <p:nvPr/>
          </p:nvSpPr>
          <p:spPr>
            <a:xfrm>
              <a:off x="5867400" y="762000"/>
              <a:ext cx="2895600" cy="9233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i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Polyline Stream segments going from downstream to upstream</a:t>
              </a:r>
              <a:endParaRPr lang="en-US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Left Arrow 23"/>
            <p:cNvSpPr/>
            <p:nvPr/>
          </p:nvSpPr>
          <p:spPr>
            <a:xfrm>
              <a:off x="6402078" y="1371600"/>
              <a:ext cx="665181" cy="221490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74" y="949753"/>
            <a:ext cx="6035040" cy="485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943" y="943929"/>
            <a:ext cx="6035040" cy="485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548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0"/>
                            </p:stCondLst>
                            <p:childTnLst>
                              <p:par>
                                <p:cTn id="2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000"/>
                            </p:stCondLst>
                            <p:childTnLst>
                              <p:par>
                                <p:cTn id="2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500"/>
                            </p:stCondLst>
                            <p:childTnLst>
                              <p:par>
                                <p:cTn id="2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000"/>
                            </p:stCondLst>
                            <p:childTnLst>
                              <p:par>
                                <p:cTn id="2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5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2500"/>
                            </p:stCondLst>
                            <p:childTnLst>
                              <p:par>
                                <p:cTn id="3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3000"/>
                            </p:stCondLst>
                            <p:childTnLst>
                              <p:par>
                                <p:cTn id="3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3500"/>
                            </p:stCondLst>
                            <p:childTnLst>
                              <p:par>
                                <p:cTn id="3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500"/>
                            </p:stCondLst>
                            <p:childTnLst>
                              <p:par>
                                <p:cTn id="3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4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000"/>
                            </p:stCondLst>
                            <p:childTnLst>
                              <p:par>
                                <p:cTn id="4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0" fill="hold">
                      <p:stCondLst>
                        <p:cond delay="indefinite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000"/>
                            </p:stCondLst>
                            <p:childTnLst>
                              <p:par>
                                <p:cTn id="4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 build="p"/>
      <p:bldP spid="11" grpId="0" animBg="1"/>
      <p:bldP spid="12" grpId="0" animBg="1"/>
      <p:bldP spid="16" grpId="0"/>
      <p:bldP spid="19" grpId="0"/>
      <p:bldP spid="21" grpId="0" animBg="1"/>
      <p:bldP spid="29" grpId="0" animBg="1"/>
      <p:bldP spid="53" grpId="0" animBg="1"/>
      <p:bldP spid="54" grpId="0"/>
      <p:bldP spid="58" grpId="0"/>
      <p:bldP spid="60" grpId="0"/>
      <p:bldP spid="55" grpId="0"/>
      <p:bldP spid="6" grpId="0" animBg="1"/>
      <p:bldP spid="74" grpId="0" animBg="1"/>
      <p:bldP spid="75" grpId="0" animBg="1"/>
      <p:bldP spid="76" grpId="0" animBg="1"/>
      <p:bldP spid="77" grpId="0" animBg="1"/>
      <p:bldP spid="78" grpId="0"/>
      <p:bldP spid="79" grpId="0" animBg="1"/>
      <p:bldP spid="80" grpId="0" animBg="1"/>
      <p:bldP spid="81" grpId="0" animBg="1"/>
      <p:bldP spid="10" grpId="0"/>
      <p:bldP spid="82" grpId="0" animBg="1"/>
      <p:bldP spid="83" grpId="0"/>
      <p:bldP spid="84" grpId="0" animBg="1"/>
      <p:bldP spid="85" grpId="0"/>
      <p:bldP spid="44" grpId="0" animBg="1"/>
      <p:bldP spid="96" grpId="0" animBg="1"/>
      <p:bldP spid="107" grpId="0" animBg="1"/>
      <p:bldP spid="109" grpId="0" animBg="1"/>
      <p:bldP spid="110" grpId="0" animBg="1"/>
      <p:bldP spid="111" grpId="0" animBg="1"/>
      <p:bldP spid="112" grpId="0" animBg="1"/>
      <p:bldP spid="114" grpId="0" animBg="1"/>
      <p:bldP spid="115" grpId="0" animBg="1"/>
      <p:bldP spid="116" grpId="0" animBg="1"/>
      <p:bldP spid="117" grpId="0"/>
      <p:bldP spid="118" grpId="0" animBg="1"/>
      <p:bldP spid="119" grpId="0" animBg="1"/>
      <p:bldP spid="120" grpId="0" animBg="1"/>
      <p:bldP spid="121" grpId="0" animBg="1"/>
      <p:bldP spid="122" grpId="0"/>
      <p:bldP spid="123" grpId="0" animBg="1"/>
      <p:bldP spid="124" grpId="0" animBg="1"/>
      <p:bldP spid="125" grpId="0" animBg="1"/>
      <p:bldP spid="126" grpId="0"/>
      <p:bldP spid="127" grpId="0" animBg="1"/>
      <p:bldP spid="128" grpId="0"/>
      <p:bldP spid="129" grpId="0" animBg="1"/>
      <p:bldP spid="130" grpId="0"/>
      <p:bldP spid="132" grpId="0" animBg="1"/>
      <p:bldP spid="133" grpId="0" animBg="1"/>
      <p:bldP spid="87" grpId="0" animBg="1"/>
      <p:bldP spid="88" grpId="1" animBg="1"/>
      <p:bldP spid="90" grpId="0"/>
      <p:bldP spid="28" grpId="0" animBg="1"/>
      <p:bldP spid="28" grpId="1" animBg="1"/>
      <p:bldP spid="113" grpId="0" animBg="1"/>
      <p:bldP spid="113" grpId="1" animBg="1"/>
      <p:bldP spid="25" grpId="0" animBg="1"/>
      <p:bldP spid="25" grpId="1" animBg="1"/>
      <p:bldP spid="139" grpId="0" animBg="1"/>
      <p:bldP spid="139" grpId="1" animBg="1"/>
      <p:bldP spid="140" grpId="0" animBg="1"/>
      <p:bldP spid="140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4796</TotalTime>
  <Words>1768</Words>
  <Application>Microsoft Office PowerPoint</Application>
  <PresentationFormat>On-screen Show (4:3)</PresentationFormat>
  <Paragraphs>353</Paragraphs>
  <Slides>24</Slides>
  <Notes>0</Notes>
  <HiddenSlides>3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Microsoft Equation 3.0</vt:lpstr>
      <vt:lpstr>Increasing Situational Awareness of River Flooding by applying a GIS Extent Mapping Approach</vt:lpstr>
      <vt:lpstr>NWS Mission &amp; Partnerships</vt:lpstr>
      <vt:lpstr>Record Setting Wet May</vt:lpstr>
      <vt:lpstr>Record Setting Wet May (&amp; June)</vt:lpstr>
      <vt:lpstr>NWS Evolution of River  Flooding Awareness</vt:lpstr>
      <vt:lpstr>Evolution of River Flooding  Awareness Continued </vt:lpstr>
      <vt:lpstr>NWS/US Army Corps of Engineers Partnership</vt:lpstr>
      <vt:lpstr>River Flooding Extent Project Goals</vt:lpstr>
      <vt:lpstr>Project Methodology/Workflow</vt:lpstr>
      <vt:lpstr>Project Methodology/Workflow</vt:lpstr>
      <vt:lpstr>Sites Modeled and Statistics</vt:lpstr>
      <vt:lpstr>Cohen’s Kappa Coefficient</vt:lpstr>
      <vt:lpstr>PowerPoint Presentation</vt:lpstr>
      <vt:lpstr>Results</vt:lpstr>
      <vt:lpstr>Flood Pixel Classification Accuracy</vt:lpstr>
      <vt:lpstr>PowerPoint Presentation</vt:lpstr>
      <vt:lpstr>Conclusions</vt:lpstr>
      <vt:lpstr>ArcGIS Online Integration</vt:lpstr>
      <vt:lpstr>Online Flood Extent Viewer </vt:lpstr>
      <vt:lpstr>Critical for:</vt:lpstr>
      <vt:lpstr>Thank You!</vt:lpstr>
      <vt:lpstr>To Find Cohen’s Kappa: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does flood stage “X” really mean?  A GIS River Flooding Extent Approach</dc:title>
  <dc:creator>Jared.Allen</dc:creator>
  <cp:lastModifiedBy>Jared Allen</cp:lastModifiedBy>
  <cp:revision>394</cp:revision>
  <dcterms:created xsi:type="dcterms:W3CDTF">2014-03-30T01:39:31Z</dcterms:created>
  <dcterms:modified xsi:type="dcterms:W3CDTF">2015-06-22T19:42:28Z</dcterms:modified>
</cp:coreProperties>
</file>