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8"/>
  </p:notesMasterIdLst>
  <p:handoutMasterIdLst>
    <p:handoutMasterId r:id="rId29"/>
  </p:handoutMasterIdLst>
  <p:sldIdLst>
    <p:sldId id="256" r:id="rId2"/>
    <p:sldId id="262" r:id="rId3"/>
    <p:sldId id="260" r:id="rId4"/>
    <p:sldId id="273" r:id="rId5"/>
    <p:sldId id="270" r:id="rId6"/>
    <p:sldId id="261" r:id="rId7"/>
    <p:sldId id="275" r:id="rId8"/>
    <p:sldId id="274" r:id="rId9"/>
    <p:sldId id="269" r:id="rId10"/>
    <p:sldId id="278" r:id="rId11"/>
    <p:sldId id="279" r:id="rId12"/>
    <p:sldId id="268" r:id="rId13"/>
    <p:sldId id="281" r:id="rId14"/>
    <p:sldId id="276" r:id="rId15"/>
    <p:sldId id="294" r:id="rId16"/>
    <p:sldId id="259" r:id="rId17"/>
    <p:sldId id="265" r:id="rId18"/>
    <p:sldId id="257" r:id="rId19"/>
    <p:sldId id="282" r:id="rId20"/>
    <p:sldId id="258" r:id="rId21"/>
    <p:sldId id="271" r:id="rId22"/>
    <p:sldId id="264" r:id="rId23"/>
    <p:sldId id="263" r:id="rId24"/>
    <p:sldId id="272" r:id="rId25"/>
    <p:sldId id="267" r:id="rId26"/>
    <p:sldId id="266" r:id="rId27"/>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CC"/>
    <a:srgbClr val="8CBE3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34573" autoAdjust="0"/>
    <p:restoredTop sz="94660" autoAdjust="0"/>
  </p:normalViewPr>
  <p:slideViewPr>
    <p:cSldViewPr snapToGrid="0">
      <p:cViewPr varScale="1">
        <p:scale>
          <a:sx n="84" d="100"/>
          <a:sy n="84" d="100"/>
        </p:scale>
        <p:origin x="-90" y="-2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51" d="100"/>
          <a:sy n="51" d="100"/>
        </p:scale>
        <p:origin x="-2580" y="-108"/>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blipFill dpi="0" rotWithShape="1">
          <a:blip r:embed="rId2"/>
          <a:srcRect/>
          <a:stretch>
            <a:fillRect l="-1000" r="-1000"/>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881B81BD-38A8-4E03-B960-4CF7EE6E352C}" type="datetimeFigureOut">
              <a:rPr lang="en-US"/>
              <a:pPr>
                <a:defRPr/>
              </a:pPr>
              <a:t>11/12/2009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7E5C7917-9291-4EA8-A5FC-082D338C3379}"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10" name="Title 9"/>
          <p:cNvSpPr>
            <a:spLocks noGrp="1"/>
          </p:cNvSpPr>
          <p:nvPr>
            <p:ph type="title"/>
          </p:nvPr>
        </p:nvSpPr>
        <p:spPr/>
        <p:txBody>
          <a:bodyPr/>
          <a:lstStyle/>
          <a:p>
            <a:r>
              <a:rPr lang="en-US" dirty="0"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a:xfrm>
            <a:off x="6096000" y="6569075"/>
            <a:ext cx="2133600" cy="365125"/>
          </a:xfrm>
          <a:prstGeom prst="rect">
            <a:avLst/>
          </a:prstGeom>
        </p:spPr>
        <p:txBody>
          <a:bodyPr/>
          <a:lstStyle>
            <a:lvl1pPr fontAlgn="auto">
              <a:spcBef>
                <a:spcPts val="0"/>
              </a:spcBef>
              <a:spcAft>
                <a:spcPts val="0"/>
              </a:spcAft>
              <a:defRPr>
                <a:latin typeface="+mn-lt"/>
              </a:defRPr>
            </a:lvl1pPr>
          </a:lstStyle>
          <a:p>
            <a:pPr>
              <a:defRPr/>
            </a:pPr>
            <a:fld id="{95DCE965-BA33-479C-AEAB-5B4A87872D35}"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a:p>
            <a:pPr lvl="3"/>
            <a:endParaRPr lang="en-US" dirty="0" smtClean="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109538"/>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en-US" smtClean="0"/>
          </a:p>
        </p:txBody>
      </p:sp>
      <p:sp>
        <p:nvSpPr>
          <p:cNvPr id="1027" name="Text Placeholder 2"/>
          <p:cNvSpPr>
            <a:spLocks noGrp="1"/>
          </p:cNvSpPr>
          <p:nvPr>
            <p:ph type="body" idx="1"/>
          </p:nvPr>
        </p:nvSpPr>
        <p:spPr bwMode="auto">
          <a:xfrm>
            <a:off x="457200" y="11763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2" name="TextBox 11"/>
          <p:cNvSpPr txBox="1"/>
          <p:nvPr userDrawn="1"/>
        </p:nvSpPr>
        <p:spPr>
          <a:xfrm>
            <a:off x="7881938" y="6567488"/>
            <a:ext cx="1676400" cy="306387"/>
          </a:xfrm>
          <a:prstGeom prst="rect">
            <a:avLst/>
          </a:prstGeom>
          <a:noFill/>
        </p:spPr>
        <p:txBody>
          <a:bodyPr>
            <a:spAutoFit/>
          </a:bodyPr>
          <a:lstStyle/>
          <a:p>
            <a:pPr fontAlgn="auto">
              <a:spcBef>
                <a:spcPts val="0"/>
              </a:spcBef>
              <a:spcAft>
                <a:spcPts val="0"/>
              </a:spcAft>
              <a:defRPr/>
            </a:pPr>
            <a:fld id="{C57771D9-EA67-46E4-958E-3049C4766A14}" type="slidenum">
              <a:rPr lang="en-US" sz="1400">
                <a:solidFill>
                  <a:schemeClr val="bg1"/>
                </a:solidFill>
                <a:latin typeface="+mn-lt"/>
              </a:rPr>
              <a:pPr fontAlgn="auto">
                <a:spcBef>
                  <a:spcPts val="0"/>
                </a:spcBef>
                <a:spcAft>
                  <a:spcPts val="0"/>
                </a:spcAft>
                <a:defRPr/>
              </a:pPr>
              <a:t>‹#›</a:t>
            </a:fld>
            <a:endParaRPr lang="en-US" sz="1400" dirty="0">
              <a:solidFill>
                <a:schemeClr val="bg1"/>
              </a:solidFill>
              <a:latin typeface="+mn-lt"/>
            </a:endParaRPr>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60" r:id="rId11"/>
  </p:sldLayoutIdLst>
  <p:hf sldNum="0" hdr="0" dt="0"/>
  <p:txStyles>
    <p:titleStyle>
      <a:lvl1pPr algn="l" rtl="0" eaLnBrk="0" fontAlgn="base" hangingPunct="0">
        <a:lnSpc>
          <a:spcPct val="73000"/>
        </a:lnSpc>
        <a:spcBef>
          <a:spcPct val="0"/>
        </a:spcBef>
        <a:spcAft>
          <a:spcPct val="0"/>
        </a:spcAft>
        <a:defRPr sz="3600" kern="1200">
          <a:solidFill>
            <a:srgbClr val="0066CC"/>
          </a:solidFill>
          <a:latin typeface="Franklin Gothic Medium" pitchFamily="34" charset="0"/>
          <a:ea typeface="+mj-ea"/>
          <a:cs typeface="+mj-cs"/>
        </a:defRPr>
      </a:lvl1pPr>
      <a:lvl2pPr algn="l" rtl="0" eaLnBrk="0" fontAlgn="base" hangingPunct="0">
        <a:lnSpc>
          <a:spcPct val="73000"/>
        </a:lnSpc>
        <a:spcBef>
          <a:spcPct val="0"/>
        </a:spcBef>
        <a:spcAft>
          <a:spcPct val="0"/>
        </a:spcAft>
        <a:defRPr sz="3600">
          <a:solidFill>
            <a:srgbClr val="0066CC"/>
          </a:solidFill>
          <a:latin typeface="Franklin Gothic Medium" pitchFamily="34" charset="0"/>
        </a:defRPr>
      </a:lvl2pPr>
      <a:lvl3pPr algn="l" rtl="0" eaLnBrk="0" fontAlgn="base" hangingPunct="0">
        <a:lnSpc>
          <a:spcPct val="73000"/>
        </a:lnSpc>
        <a:spcBef>
          <a:spcPct val="0"/>
        </a:spcBef>
        <a:spcAft>
          <a:spcPct val="0"/>
        </a:spcAft>
        <a:defRPr sz="3600">
          <a:solidFill>
            <a:srgbClr val="0066CC"/>
          </a:solidFill>
          <a:latin typeface="Franklin Gothic Medium" pitchFamily="34" charset="0"/>
        </a:defRPr>
      </a:lvl3pPr>
      <a:lvl4pPr algn="l" rtl="0" eaLnBrk="0" fontAlgn="base" hangingPunct="0">
        <a:lnSpc>
          <a:spcPct val="73000"/>
        </a:lnSpc>
        <a:spcBef>
          <a:spcPct val="0"/>
        </a:spcBef>
        <a:spcAft>
          <a:spcPct val="0"/>
        </a:spcAft>
        <a:defRPr sz="3600">
          <a:solidFill>
            <a:srgbClr val="0066CC"/>
          </a:solidFill>
          <a:latin typeface="Franklin Gothic Medium" pitchFamily="34" charset="0"/>
        </a:defRPr>
      </a:lvl4pPr>
      <a:lvl5pPr algn="l" rtl="0" eaLnBrk="0" fontAlgn="base" hangingPunct="0">
        <a:lnSpc>
          <a:spcPct val="73000"/>
        </a:lnSpc>
        <a:spcBef>
          <a:spcPct val="0"/>
        </a:spcBef>
        <a:spcAft>
          <a:spcPct val="0"/>
        </a:spcAft>
        <a:defRPr sz="3600">
          <a:solidFill>
            <a:srgbClr val="0066CC"/>
          </a:solidFill>
          <a:latin typeface="Franklin Gothic Medium" pitchFamily="34" charset="0"/>
        </a:defRPr>
      </a:lvl5pPr>
      <a:lvl6pPr marL="457200" algn="l" rtl="0" fontAlgn="base">
        <a:lnSpc>
          <a:spcPct val="73000"/>
        </a:lnSpc>
        <a:spcBef>
          <a:spcPct val="0"/>
        </a:spcBef>
        <a:spcAft>
          <a:spcPct val="0"/>
        </a:spcAft>
        <a:defRPr sz="3600">
          <a:solidFill>
            <a:srgbClr val="0066CC"/>
          </a:solidFill>
          <a:latin typeface="Franklin Gothic Medium" pitchFamily="34" charset="0"/>
        </a:defRPr>
      </a:lvl6pPr>
      <a:lvl7pPr marL="914400" algn="l" rtl="0" fontAlgn="base">
        <a:lnSpc>
          <a:spcPct val="73000"/>
        </a:lnSpc>
        <a:spcBef>
          <a:spcPct val="0"/>
        </a:spcBef>
        <a:spcAft>
          <a:spcPct val="0"/>
        </a:spcAft>
        <a:defRPr sz="3600">
          <a:solidFill>
            <a:srgbClr val="0066CC"/>
          </a:solidFill>
          <a:latin typeface="Franklin Gothic Medium" pitchFamily="34" charset="0"/>
        </a:defRPr>
      </a:lvl7pPr>
      <a:lvl8pPr marL="1371600" algn="l" rtl="0" fontAlgn="base">
        <a:lnSpc>
          <a:spcPct val="73000"/>
        </a:lnSpc>
        <a:spcBef>
          <a:spcPct val="0"/>
        </a:spcBef>
        <a:spcAft>
          <a:spcPct val="0"/>
        </a:spcAft>
        <a:defRPr sz="3600">
          <a:solidFill>
            <a:srgbClr val="0066CC"/>
          </a:solidFill>
          <a:latin typeface="Franklin Gothic Medium" pitchFamily="34" charset="0"/>
        </a:defRPr>
      </a:lvl8pPr>
      <a:lvl9pPr marL="1828800" algn="l" rtl="0" fontAlgn="base">
        <a:lnSpc>
          <a:spcPct val="73000"/>
        </a:lnSpc>
        <a:spcBef>
          <a:spcPct val="0"/>
        </a:spcBef>
        <a:spcAft>
          <a:spcPct val="0"/>
        </a:spcAft>
        <a:defRPr sz="3600">
          <a:solidFill>
            <a:srgbClr val="0066CC"/>
          </a:solidFill>
          <a:latin typeface="Franklin Gothic Medium" pitchFamily="34" charset="0"/>
        </a:defRPr>
      </a:lvl9pPr>
    </p:titleStyle>
    <p:bodyStyle>
      <a:lvl1pPr marL="171450" indent="-171450" algn="l" rtl="0" eaLnBrk="0" fontAlgn="base" hangingPunct="0">
        <a:spcBef>
          <a:spcPct val="20000"/>
        </a:spcBef>
        <a:spcAft>
          <a:spcPct val="0"/>
        </a:spcAft>
        <a:buClr>
          <a:srgbClr val="083481"/>
        </a:buClr>
        <a:buSzPct val="105000"/>
        <a:buFont typeface="Franklin Gothic Medium" pitchFamily="34" charset="0"/>
        <a:buChar char="●"/>
        <a:defRPr sz="1700" kern="1200">
          <a:solidFill>
            <a:srgbClr val="0066CC"/>
          </a:solidFill>
          <a:latin typeface="Franklin Gothic Medium" pitchFamily="34" charset="0"/>
          <a:ea typeface="+mn-ea"/>
          <a:cs typeface="+mn-cs"/>
        </a:defRPr>
      </a:lvl1pPr>
      <a:lvl2pPr marL="742950" indent="-285750" algn="l" rtl="0" eaLnBrk="0" fontAlgn="base" hangingPunct="0">
        <a:spcBef>
          <a:spcPct val="20000"/>
        </a:spcBef>
        <a:spcAft>
          <a:spcPct val="0"/>
        </a:spcAft>
        <a:buFont typeface="Arial" charset="0"/>
        <a:buChar char="–"/>
        <a:defRPr sz="1500" kern="1200">
          <a:solidFill>
            <a:schemeClr val="tx1"/>
          </a:solidFill>
          <a:latin typeface="Franklin Gothic Book" pitchFamily="34" charset="0"/>
          <a:ea typeface="+mn-ea"/>
          <a:cs typeface="+mn-cs"/>
        </a:defRPr>
      </a:lvl2pPr>
      <a:lvl3pPr marL="1143000" indent="-228600" algn="l" rtl="0" eaLnBrk="0" fontAlgn="base" hangingPunct="0">
        <a:spcBef>
          <a:spcPct val="20000"/>
        </a:spcBef>
        <a:spcAft>
          <a:spcPct val="0"/>
        </a:spcAft>
        <a:buClr>
          <a:srgbClr val="8CBE3F"/>
        </a:buClr>
        <a:buFont typeface="Wingdings" pitchFamily="2" charset="2"/>
        <a:buChar char="Ø"/>
        <a:defRPr sz="1400" kern="1200">
          <a:solidFill>
            <a:schemeClr val="tx1"/>
          </a:solidFill>
          <a:latin typeface="Franklin Gothic Book" pitchFamily="34" charset="0"/>
          <a:ea typeface="+mn-ea"/>
          <a:cs typeface="+mn-cs"/>
        </a:defRPr>
      </a:lvl3pPr>
      <a:lvl4pPr marL="1600200" indent="-228600" algn="l" rtl="0" eaLnBrk="0" fontAlgn="base" hangingPunct="0">
        <a:spcBef>
          <a:spcPct val="20000"/>
        </a:spcBef>
        <a:spcAft>
          <a:spcPct val="0"/>
        </a:spcAft>
        <a:buClr>
          <a:srgbClr val="0066CC"/>
        </a:buClr>
        <a:buFont typeface="Arial" charset="0"/>
        <a:buChar char="»"/>
        <a:defRPr sz="1400" kern="1200">
          <a:solidFill>
            <a:schemeClr val="tx1"/>
          </a:solidFill>
          <a:latin typeface="Franklin Gothic Book" pitchFamily="34" charset="0"/>
          <a:ea typeface="+mn-ea"/>
          <a:cs typeface="+mn-cs"/>
        </a:defRPr>
      </a:lvl4pPr>
      <a:lvl5pPr marL="2057400" indent="-228600" algn="l" rtl="0" eaLnBrk="0" fontAlgn="base" hangingPunct="0">
        <a:spcBef>
          <a:spcPct val="20000"/>
        </a:spcBef>
        <a:spcAft>
          <a:spcPct val="0"/>
        </a:spcAft>
        <a:buFont typeface="Arial" charset="0"/>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2" name="Title 2"/>
          <p:cNvSpPr>
            <a:spLocks noGrp="1"/>
          </p:cNvSpPr>
          <p:nvPr>
            <p:ph type="title"/>
          </p:nvPr>
        </p:nvSpPr>
        <p:spPr>
          <a:xfrm>
            <a:off x="4038600" y="1219200"/>
            <a:ext cx="5105400" cy="914400"/>
          </a:xfrm>
        </p:spPr>
        <p:txBody>
          <a:bodyPr/>
          <a:lstStyle/>
          <a:p>
            <a:pPr eaLnBrk="1" hangingPunct="1"/>
            <a:r>
              <a:rPr lang="en-US" smtClean="0"/>
              <a:t/>
            </a:r>
            <a:br>
              <a:rPr lang="en-US" smtClean="0"/>
            </a:br>
            <a:endParaRPr lang="en-US" smtClean="0"/>
          </a:p>
        </p:txBody>
      </p:sp>
      <p:sp>
        <p:nvSpPr>
          <p:cNvPr id="15363" name="TextBox 3"/>
          <p:cNvSpPr txBox="1">
            <a:spLocks noChangeArrowheads="1"/>
          </p:cNvSpPr>
          <p:nvPr/>
        </p:nvSpPr>
        <p:spPr bwMode="auto">
          <a:xfrm>
            <a:off x="3733800" y="228600"/>
            <a:ext cx="5011738" cy="1754188"/>
          </a:xfrm>
          <a:prstGeom prst="rect">
            <a:avLst/>
          </a:prstGeom>
          <a:noFill/>
          <a:ln w="9525">
            <a:noFill/>
            <a:miter lim="800000"/>
            <a:headEnd/>
            <a:tailEnd/>
          </a:ln>
        </p:spPr>
        <p:txBody>
          <a:bodyPr wrap="none">
            <a:spAutoFit/>
          </a:bodyPr>
          <a:lstStyle/>
          <a:p>
            <a:pPr algn="ctr"/>
            <a:r>
              <a:rPr lang="en-US" sz="3600" b="1">
                <a:latin typeface="Times New Roman" pitchFamily="18" charset="0"/>
                <a:cs typeface="Times New Roman" pitchFamily="18" charset="0"/>
              </a:rPr>
              <a:t>Essential Skill-sets </a:t>
            </a:r>
          </a:p>
          <a:p>
            <a:pPr algn="ctr"/>
            <a:r>
              <a:rPr lang="en-US" sz="3600" b="1">
                <a:latin typeface="Times New Roman" pitchFamily="18" charset="0"/>
                <a:cs typeface="Times New Roman" pitchFamily="18" charset="0"/>
              </a:rPr>
              <a:t>for GIS Professionals:</a:t>
            </a:r>
          </a:p>
          <a:p>
            <a:pPr algn="ctr"/>
            <a:r>
              <a:rPr lang="en-US" sz="3600" b="1">
                <a:latin typeface="Times New Roman" pitchFamily="18" charset="0"/>
                <a:cs typeface="Times New Roman" pitchFamily="18" charset="0"/>
              </a:rPr>
              <a:t>What Employers Desire.</a:t>
            </a:r>
          </a:p>
        </p:txBody>
      </p:sp>
      <p:sp>
        <p:nvSpPr>
          <p:cNvPr id="15364" name="TextBox 4"/>
          <p:cNvSpPr txBox="1">
            <a:spLocks noChangeArrowheads="1"/>
          </p:cNvSpPr>
          <p:nvPr/>
        </p:nvSpPr>
        <p:spPr bwMode="auto">
          <a:xfrm>
            <a:off x="4800600" y="3352800"/>
            <a:ext cx="2854325" cy="1230313"/>
          </a:xfrm>
          <a:prstGeom prst="rect">
            <a:avLst/>
          </a:prstGeom>
          <a:noFill/>
          <a:ln w="9525">
            <a:noFill/>
            <a:miter lim="800000"/>
            <a:headEnd/>
            <a:tailEnd/>
          </a:ln>
        </p:spPr>
        <p:txBody>
          <a:bodyPr wrap="none">
            <a:spAutoFit/>
          </a:bodyPr>
          <a:lstStyle/>
          <a:p>
            <a:pPr algn="ctr"/>
            <a:r>
              <a:rPr lang="en-US" sz="1400" b="1">
                <a:latin typeface="Times New Roman" pitchFamily="18" charset="0"/>
                <a:cs typeface="Times New Roman" pitchFamily="18" charset="0"/>
              </a:rPr>
              <a:t>Presented By:</a:t>
            </a:r>
          </a:p>
          <a:p>
            <a:pPr algn="ctr"/>
            <a:r>
              <a:rPr lang="en-US" sz="2000" b="1">
                <a:latin typeface="Times New Roman" pitchFamily="18" charset="0"/>
                <a:cs typeface="Times New Roman" pitchFamily="18" charset="0"/>
              </a:rPr>
              <a:t>Thomas E. Tollett, GISP</a:t>
            </a:r>
          </a:p>
          <a:p>
            <a:pPr algn="ctr"/>
            <a:r>
              <a:rPr lang="en-US" sz="2000" b="1">
                <a:latin typeface="Times New Roman" pitchFamily="18" charset="0"/>
                <a:cs typeface="Times New Roman" pitchFamily="18" charset="0"/>
              </a:rPr>
              <a:t>GIS Specialist</a:t>
            </a:r>
          </a:p>
          <a:p>
            <a:pPr algn="ctr"/>
            <a:r>
              <a:rPr lang="en-US" sz="2000" b="1">
                <a:latin typeface="Times New Roman" pitchFamily="18" charset="0"/>
                <a:cs typeface="Times New Roman" pitchFamily="18" charset="0"/>
              </a:rPr>
              <a:t>Corporate Cartography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Content Placeholder 2"/>
          <p:cNvSpPr>
            <a:spLocks noGrp="1"/>
          </p:cNvSpPr>
          <p:nvPr>
            <p:ph idx="1"/>
          </p:nvPr>
        </p:nvSpPr>
        <p:spPr>
          <a:xfrm>
            <a:off x="285750" y="1150938"/>
            <a:ext cx="8229600" cy="4873625"/>
          </a:xfrm>
        </p:spPr>
        <p:txBody>
          <a:bodyPr/>
          <a:lstStyle/>
          <a:p>
            <a:pPr algn="ctr" eaLnBrk="1" hangingPunct="1">
              <a:buFont typeface="Franklin Gothic Medium" pitchFamily="34" charset="0"/>
              <a:buNone/>
            </a:pPr>
            <a:r>
              <a:rPr lang="en-US" sz="3200" b="1" smtClean="0">
                <a:solidFill>
                  <a:schemeClr val="tx1"/>
                </a:solidFill>
                <a:latin typeface="Times New Roman" pitchFamily="18" charset="0"/>
                <a:cs typeface="Times New Roman" pitchFamily="18" charset="0"/>
              </a:rPr>
              <a:t>GIS and Geospatial Technology are gaining recognition in today’s workplace.  Employers are beginning to realize what GIS can do for them, and are better versed in knowing what to looking for in potential employees.</a:t>
            </a:r>
          </a:p>
          <a:p>
            <a:pPr algn="ctr" eaLnBrk="1" hangingPunct="1">
              <a:buFont typeface="Franklin Gothic Medium" pitchFamily="34" charset="0"/>
              <a:buNone/>
            </a:pPr>
            <a:r>
              <a:rPr lang="en-US" sz="3200" b="1" smtClean="0">
                <a:solidFill>
                  <a:schemeClr val="tx1"/>
                </a:solidFill>
                <a:latin typeface="Times New Roman" pitchFamily="18" charset="0"/>
                <a:cs typeface="Times New Roman" pitchFamily="18" charset="0"/>
              </a:rPr>
              <a:t> </a:t>
            </a:r>
          </a:p>
          <a:p>
            <a:pPr algn="ctr" eaLnBrk="1" hangingPunct="1">
              <a:buFont typeface="Franklin Gothic Medium" pitchFamily="34" charset="0"/>
              <a:buNone/>
            </a:pPr>
            <a:r>
              <a:rPr lang="en-US" sz="3200" b="1" smtClean="0">
                <a:solidFill>
                  <a:schemeClr val="tx1"/>
                </a:solidFill>
                <a:latin typeface="Times New Roman" pitchFamily="18" charset="0"/>
                <a:cs typeface="Times New Roman" pitchFamily="18" charset="0"/>
              </a:rPr>
              <a:t>While they do still ask for “the world” when it comes to skills, many are just looking for a good fit for their team.</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Content Placeholder 2"/>
          <p:cNvSpPr>
            <a:spLocks noGrp="1"/>
          </p:cNvSpPr>
          <p:nvPr>
            <p:ph idx="1"/>
          </p:nvPr>
        </p:nvSpPr>
        <p:spPr>
          <a:xfrm>
            <a:off x="436563" y="1439863"/>
            <a:ext cx="8229600" cy="4525962"/>
          </a:xfrm>
        </p:spPr>
        <p:txBody>
          <a:bodyPr/>
          <a:lstStyle/>
          <a:p>
            <a:pPr algn="ctr" eaLnBrk="1" hangingPunct="1">
              <a:buFont typeface="Franklin Gothic Medium" pitchFamily="34" charset="0"/>
              <a:buNone/>
            </a:pPr>
            <a:r>
              <a:rPr lang="en-US" sz="3200" b="1" smtClean="0">
                <a:solidFill>
                  <a:schemeClr val="tx1"/>
                </a:solidFill>
                <a:latin typeface="Times New Roman" pitchFamily="18" charset="0"/>
                <a:cs typeface="Times New Roman" pitchFamily="18" charset="0"/>
              </a:rPr>
              <a:t>Here at East Central, you have been provided with a good foundation to begin your Geospatial career.</a:t>
            </a:r>
          </a:p>
          <a:p>
            <a:pPr algn="ctr" eaLnBrk="1" hangingPunct="1">
              <a:buFont typeface="Franklin Gothic Medium" pitchFamily="34" charset="0"/>
              <a:buNone/>
            </a:pPr>
            <a:endParaRPr lang="en-US" sz="3200" b="1" smtClean="0">
              <a:solidFill>
                <a:schemeClr val="tx1"/>
              </a:solidFill>
              <a:latin typeface="Times New Roman" pitchFamily="18" charset="0"/>
              <a:cs typeface="Times New Roman" pitchFamily="18" charset="0"/>
            </a:endParaRPr>
          </a:p>
          <a:p>
            <a:pPr algn="ctr" eaLnBrk="1" hangingPunct="1">
              <a:buFont typeface="Franklin Gothic Medium" pitchFamily="34" charset="0"/>
              <a:buNone/>
            </a:pPr>
            <a:r>
              <a:rPr lang="en-US" sz="3200" b="1" smtClean="0">
                <a:solidFill>
                  <a:schemeClr val="tx1"/>
                </a:solidFill>
                <a:latin typeface="Times New Roman" pitchFamily="18" charset="0"/>
                <a:cs typeface="Times New Roman" pitchFamily="18" charset="0"/>
              </a:rPr>
              <a:t> In my not so humble opinion, one of the </a:t>
            </a:r>
            <a:r>
              <a:rPr lang="en-US" sz="3200" b="1" u="sng" smtClean="0">
                <a:solidFill>
                  <a:schemeClr val="tx1"/>
                </a:solidFill>
                <a:latin typeface="Times New Roman" pitchFamily="18" charset="0"/>
                <a:cs typeface="Times New Roman" pitchFamily="18" charset="0"/>
              </a:rPr>
              <a:t>best</a:t>
            </a:r>
            <a:r>
              <a:rPr lang="en-US" sz="3200" b="1" smtClean="0">
                <a:solidFill>
                  <a:schemeClr val="tx1"/>
                </a:solidFill>
                <a:latin typeface="Times New Roman" pitchFamily="18" charset="0"/>
                <a:cs typeface="Times New Roman" pitchFamily="18" charset="0"/>
              </a:rPr>
              <a:t> foundations available in the State of Oklahoma for geospatial technology.</a:t>
            </a:r>
          </a:p>
          <a:p>
            <a:pPr eaLnBrk="1" hangingPunct="1"/>
            <a:endParaRPr lang="en-US"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93663" y="1176338"/>
            <a:ext cx="6583362" cy="4554537"/>
          </a:xfrm>
        </p:spPr>
        <p:txBody>
          <a:bodyPr/>
          <a:lstStyle/>
          <a:p>
            <a:pPr algn="ctr" eaLnBrk="1" hangingPunct="1">
              <a:buFont typeface="Franklin Gothic Medium" pitchFamily="34" charset="0"/>
              <a:buNone/>
            </a:pPr>
            <a:r>
              <a:rPr lang="en-US" sz="3200" b="1" smtClean="0">
                <a:solidFill>
                  <a:schemeClr val="tx1"/>
                </a:solidFill>
                <a:latin typeface="Times New Roman" pitchFamily="18" charset="0"/>
                <a:cs typeface="Times New Roman" pitchFamily="18" charset="0"/>
              </a:rPr>
              <a:t>When starting out in your career, your main obstacle to overcome is the initial lack of experience. </a:t>
            </a:r>
          </a:p>
          <a:p>
            <a:pPr algn="ctr" eaLnBrk="1" hangingPunct="1">
              <a:buFont typeface="Franklin Gothic Medium" pitchFamily="34" charset="0"/>
              <a:buNone/>
            </a:pPr>
            <a:endParaRPr lang="en-US" sz="3200" b="1" smtClean="0">
              <a:solidFill>
                <a:schemeClr val="tx1"/>
              </a:solidFill>
              <a:latin typeface="Times New Roman" pitchFamily="18" charset="0"/>
              <a:cs typeface="Times New Roman" pitchFamily="18" charset="0"/>
            </a:endParaRPr>
          </a:p>
          <a:p>
            <a:pPr algn="ctr" eaLnBrk="1" hangingPunct="1">
              <a:buFont typeface="Franklin Gothic Medium" pitchFamily="34" charset="0"/>
              <a:buNone/>
            </a:pPr>
            <a:r>
              <a:rPr lang="en-US" sz="3200" b="1" smtClean="0">
                <a:solidFill>
                  <a:schemeClr val="tx1"/>
                </a:solidFill>
                <a:latin typeface="Times New Roman" pitchFamily="18" charset="0"/>
                <a:cs typeface="Times New Roman" pitchFamily="18" charset="0"/>
              </a:rPr>
              <a:t> Making the internship a mandatory part of  the curriculum here at ECU should help ease that transition from the classroom into the workforce.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169863" y="1389063"/>
            <a:ext cx="8770937" cy="4267200"/>
          </a:xfrm>
        </p:spPr>
        <p:txBody>
          <a:bodyPr/>
          <a:lstStyle/>
          <a:p>
            <a:pPr algn="ctr" eaLnBrk="1" hangingPunct="1"/>
            <a:r>
              <a:rPr lang="en-US" sz="3000" b="1" smtClean="0">
                <a:solidFill>
                  <a:schemeClr val="tx1"/>
                </a:solidFill>
                <a:latin typeface="Times New Roman" pitchFamily="18" charset="0"/>
                <a:cs typeface="Times New Roman" pitchFamily="18" charset="0"/>
              </a:rPr>
              <a:t>Job Titles are going to vary, mainly dependant on the realm you work in (Public, Private, or Non-Profit) and if that realm/business has an agreed upon nomenclature and grade scale.</a:t>
            </a:r>
            <a:br>
              <a:rPr lang="en-US" sz="3000" b="1" smtClean="0">
                <a:solidFill>
                  <a:schemeClr val="tx1"/>
                </a:solidFill>
                <a:latin typeface="Times New Roman" pitchFamily="18" charset="0"/>
                <a:cs typeface="Times New Roman" pitchFamily="18" charset="0"/>
              </a:rPr>
            </a:br>
            <a:r>
              <a:rPr lang="en-US" sz="3000" b="1" smtClean="0">
                <a:solidFill>
                  <a:schemeClr val="tx1"/>
                </a:solidFill>
                <a:latin typeface="Times New Roman" pitchFamily="18" charset="0"/>
                <a:cs typeface="Times New Roman" pitchFamily="18" charset="0"/>
              </a:rPr>
              <a:t/>
            </a:r>
            <a:br>
              <a:rPr lang="en-US" sz="3000" b="1" smtClean="0">
                <a:solidFill>
                  <a:schemeClr val="tx1"/>
                </a:solidFill>
                <a:latin typeface="Times New Roman" pitchFamily="18" charset="0"/>
                <a:cs typeface="Times New Roman" pitchFamily="18" charset="0"/>
              </a:rPr>
            </a:br>
            <a:r>
              <a:rPr lang="en-US" sz="3000" b="1" smtClean="0">
                <a:solidFill>
                  <a:schemeClr val="tx1"/>
                </a:solidFill>
                <a:latin typeface="Times New Roman" pitchFamily="18" charset="0"/>
                <a:cs typeface="Times New Roman" pitchFamily="18" charset="0"/>
              </a:rPr>
              <a:t/>
            </a:r>
            <a:br>
              <a:rPr lang="en-US" sz="3000" b="1" smtClean="0">
                <a:solidFill>
                  <a:schemeClr val="tx1"/>
                </a:solidFill>
                <a:latin typeface="Times New Roman" pitchFamily="18" charset="0"/>
                <a:cs typeface="Times New Roman" pitchFamily="18" charset="0"/>
              </a:rPr>
            </a:br>
            <a:r>
              <a:rPr lang="en-US" sz="3000" b="1" smtClean="0">
                <a:solidFill>
                  <a:schemeClr val="tx1"/>
                </a:solidFill>
                <a:latin typeface="Times New Roman" pitchFamily="18" charset="0"/>
                <a:cs typeface="Times New Roman" pitchFamily="18" charset="0"/>
              </a:rPr>
              <a:t>    The secret that I have found is not to pay as much attention to the Job Title, and instead look at the actual Job Description, paying specific attention to the Skills required, Level of Experience desired to fill the position, and Job responsibilities.</a:t>
            </a:r>
            <a:endParaRPr lang="en-US" smtClean="0">
              <a:solidFill>
                <a:schemeClr val="tx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8674" name="Title 1"/>
          <p:cNvSpPr>
            <a:spLocks noGrp="1"/>
          </p:cNvSpPr>
          <p:nvPr>
            <p:ph type="title"/>
          </p:nvPr>
        </p:nvSpPr>
        <p:spPr>
          <a:xfrm>
            <a:off x="0" y="3070225"/>
            <a:ext cx="9144000" cy="2603500"/>
          </a:xfrm>
        </p:spPr>
        <p:txBody>
          <a:bodyPr/>
          <a:lstStyle/>
          <a:p>
            <a:pPr algn="ctr" eaLnBrk="1" hangingPunct="1">
              <a:lnSpc>
                <a:spcPct val="100000"/>
              </a:lnSpc>
            </a:pPr>
            <a:r>
              <a:rPr lang="en-US" sz="3200" b="1" smtClean="0">
                <a:solidFill>
                  <a:schemeClr val="tx1"/>
                </a:solidFill>
                <a:latin typeface="Times New Roman" pitchFamily="18" charset="0"/>
                <a:cs typeface="Times New Roman" pitchFamily="18" charset="0"/>
              </a:rPr>
              <a:t>But with any job opportunity that you accept, you will have a slight adjustment period in order to learn how to use your skills &amp; knowledge to perform the tasks you are now being paid to do.</a:t>
            </a:r>
            <a:endParaRPr lang="en-US" sz="3200" b="1" smtClean="0">
              <a:solidFill>
                <a:schemeClr val="tx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ChangeArrowheads="1"/>
          </p:cNvSpPr>
          <p:nvPr/>
        </p:nvSpPr>
        <p:spPr bwMode="auto">
          <a:xfrm>
            <a:off x="461963" y="2465388"/>
            <a:ext cx="8423275" cy="2041525"/>
          </a:xfrm>
          <a:prstGeom prst="rect">
            <a:avLst/>
          </a:prstGeom>
          <a:noFill/>
          <a:ln w="9525">
            <a:noFill/>
            <a:miter lim="800000"/>
            <a:headEnd/>
            <a:tailEnd/>
          </a:ln>
        </p:spPr>
        <p:txBody>
          <a:bodyPr>
            <a:spAutoFit/>
          </a:bodyPr>
          <a:lstStyle/>
          <a:p>
            <a:pPr algn="ctr"/>
            <a:r>
              <a:rPr lang="en-US" sz="3200" b="1">
                <a:latin typeface="Times New Roman" pitchFamily="18" charset="0"/>
                <a:cs typeface="Times New Roman" pitchFamily="18" charset="0"/>
              </a:rPr>
              <a:t>In addition to the “On the Job” training you will receive, I have a few recommendations on how to continue to better yourself as a geospatial professional.</a:t>
            </a:r>
            <a:endParaRPr lang="en-US" sz="3200">
              <a:latin typeface="Franklin Gothic Book"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b="1" smtClean="0">
                <a:latin typeface="Times New Roman" pitchFamily="18" charset="0"/>
              </a:rPr>
              <a:t>Useful Knowledge Sets</a:t>
            </a:r>
          </a:p>
        </p:txBody>
      </p:sp>
      <p:sp>
        <p:nvSpPr>
          <p:cNvPr id="30725" name="Text Box 5"/>
          <p:cNvSpPr txBox="1">
            <a:spLocks noChangeArrowheads="1"/>
          </p:cNvSpPr>
          <p:nvPr/>
        </p:nvSpPr>
        <p:spPr bwMode="auto">
          <a:xfrm>
            <a:off x="2573338" y="1254125"/>
            <a:ext cx="6435725" cy="4578350"/>
          </a:xfrm>
          <a:prstGeom prst="rect">
            <a:avLst/>
          </a:prstGeom>
          <a:noFill/>
          <a:ln w="9525">
            <a:noFill/>
            <a:miter lim="800000"/>
            <a:headEnd/>
            <a:tailEnd/>
          </a:ln>
          <a:effectLst/>
        </p:spPr>
        <p:txBody>
          <a:bodyPr>
            <a:spAutoFit/>
          </a:bodyPr>
          <a:lstStyle/>
          <a:p>
            <a:pPr algn="ctr">
              <a:spcBef>
                <a:spcPct val="50000"/>
              </a:spcBef>
              <a:buClr>
                <a:schemeClr val="hlink"/>
              </a:buClr>
              <a:buSzPct val="150000"/>
              <a:buFontTx/>
              <a:buChar char="•"/>
            </a:pPr>
            <a:r>
              <a:rPr lang="en-US" sz="2800" b="1">
                <a:latin typeface="Times New Roman" pitchFamily="18" charset="0"/>
              </a:rPr>
              <a:t>Land Grids- Jeffersonian (Township &amp; Range) Vs. Metes &amp; Bounds</a:t>
            </a:r>
          </a:p>
          <a:p>
            <a:pPr algn="ctr">
              <a:spcBef>
                <a:spcPct val="50000"/>
              </a:spcBef>
              <a:buClr>
                <a:schemeClr val="hlink"/>
              </a:buClr>
              <a:buSzPct val="150000"/>
              <a:buFontTx/>
              <a:buChar char="•"/>
            </a:pPr>
            <a:r>
              <a:rPr lang="en-US" sz="2800" b="1">
                <a:latin typeface="Times New Roman" pitchFamily="18" charset="0"/>
              </a:rPr>
              <a:t>Legal Descriptions- Reading, Understanding, Plotting, &amp;Creation of basic “Quarter Calls” (Note on OK Law)</a:t>
            </a:r>
          </a:p>
          <a:p>
            <a:pPr algn="ctr">
              <a:spcBef>
                <a:spcPct val="50000"/>
              </a:spcBef>
              <a:buClr>
                <a:schemeClr val="hlink"/>
              </a:buClr>
              <a:buSzPct val="150000"/>
              <a:buFontTx/>
              <a:buChar char="•"/>
            </a:pPr>
            <a:r>
              <a:rPr lang="en-US" sz="2800" b="1">
                <a:latin typeface="Times New Roman" pitchFamily="18" charset="0"/>
              </a:rPr>
              <a:t>Projections – Basic Recognition and Knowledge of proper Usage </a:t>
            </a:r>
          </a:p>
          <a:p>
            <a:pPr algn="ctr">
              <a:spcBef>
                <a:spcPct val="50000"/>
              </a:spcBef>
              <a:buClr>
                <a:schemeClr val="hlink"/>
              </a:buClr>
              <a:buSzPct val="150000"/>
              <a:buFontTx/>
              <a:buChar char="•"/>
            </a:pPr>
            <a:r>
              <a:rPr lang="en-US" sz="2800" b="1">
                <a:latin typeface="Times New Roman" pitchFamily="18" charset="0"/>
              </a:rPr>
              <a:t>GeoProcessing Tools – What you can do and what you have available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US" b="1" smtClean="0">
                <a:latin typeface="Times New Roman" pitchFamily="18" charset="0"/>
              </a:rPr>
              <a:t>Knowledge Sets </a:t>
            </a:r>
            <a:r>
              <a:rPr lang="en-US" sz="2800" b="1" smtClean="0">
                <a:latin typeface="Times New Roman" pitchFamily="18" charset="0"/>
              </a:rPr>
              <a:t>(cont)</a:t>
            </a:r>
          </a:p>
        </p:txBody>
      </p:sp>
      <p:sp>
        <p:nvSpPr>
          <p:cNvPr id="37892" name="Text Box 4"/>
          <p:cNvSpPr txBox="1">
            <a:spLocks noChangeArrowheads="1"/>
          </p:cNvSpPr>
          <p:nvPr/>
        </p:nvSpPr>
        <p:spPr bwMode="auto">
          <a:xfrm>
            <a:off x="201613" y="1274763"/>
            <a:ext cx="6965950" cy="5576887"/>
          </a:xfrm>
          <a:prstGeom prst="rect">
            <a:avLst/>
          </a:prstGeom>
          <a:noFill/>
          <a:ln w="9525">
            <a:noFill/>
            <a:miter lim="800000"/>
            <a:headEnd/>
            <a:tailEnd/>
          </a:ln>
          <a:effectLst/>
        </p:spPr>
        <p:txBody>
          <a:bodyPr>
            <a:spAutoFit/>
          </a:bodyPr>
          <a:lstStyle/>
          <a:p>
            <a:pPr>
              <a:lnSpc>
                <a:spcPct val="125000"/>
              </a:lnSpc>
              <a:buClr>
                <a:schemeClr val="hlink"/>
              </a:buClr>
              <a:buSzPct val="150000"/>
              <a:buFontTx/>
              <a:buChar char="•"/>
            </a:pPr>
            <a:r>
              <a:rPr lang="en-US" sz="3200" b="1">
                <a:latin typeface="Times New Roman" pitchFamily="18" charset="0"/>
              </a:rPr>
              <a:t>GeoDataBases – Differences: Between the Types, &amp;  Optimizing Them</a:t>
            </a:r>
          </a:p>
          <a:p>
            <a:pPr>
              <a:lnSpc>
                <a:spcPct val="125000"/>
              </a:lnSpc>
              <a:buClr>
                <a:schemeClr val="hlink"/>
              </a:buClr>
              <a:buSzPct val="150000"/>
              <a:buFontTx/>
              <a:buChar char="•"/>
            </a:pPr>
            <a:r>
              <a:rPr lang="en-US" sz="3200" b="1">
                <a:latin typeface="Times New Roman" pitchFamily="18" charset="0"/>
              </a:rPr>
              <a:t>Model Builder – Creating Custom Tools</a:t>
            </a:r>
          </a:p>
          <a:p>
            <a:pPr>
              <a:lnSpc>
                <a:spcPct val="125000"/>
              </a:lnSpc>
              <a:buClr>
                <a:schemeClr val="hlink"/>
              </a:buClr>
              <a:buSzPct val="150000"/>
              <a:buFontTx/>
              <a:buChar char="•"/>
            </a:pPr>
            <a:r>
              <a:rPr lang="en-US" sz="3200" b="1">
                <a:latin typeface="Times New Roman" pitchFamily="18" charset="0"/>
              </a:rPr>
              <a:t>Web Mapping</a:t>
            </a:r>
          </a:p>
          <a:p>
            <a:pPr>
              <a:lnSpc>
                <a:spcPct val="125000"/>
              </a:lnSpc>
              <a:buClr>
                <a:schemeClr val="hlink"/>
              </a:buClr>
              <a:buSzPct val="150000"/>
              <a:buFontTx/>
              <a:buChar char="•"/>
            </a:pPr>
            <a:r>
              <a:rPr lang="en-US" sz="3200" b="1">
                <a:latin typeface="Times New Roman" pitchFamily="18" charset="0"/>
              </a:rPr>
              <a:t>APIs- SilverLight &amp; FLEX</a:t>
            </a:r>
          </a:p>
          <a:p>
            <a:pPr>
              <a:buFontTx/>
              <a:buChar char="•"/>
            </a:pPr>
            <a:endParaRPr lang="en-US" sz="3200" b="1">
              <a:latin typeface="Times New Roman" pitchFamily="18" charset="0"/>
            </a:endParaRPr>
          </a:p>
          <a:p>
            <a:pPr>
              <a:buFontTx/>
              <a:buChar char="•"/>
            </a:pPr>
            <a:endParaRPr lang="en-US" sz="2400" b="1">
              <a:latin typeface="Times New Roman" pitchFamily="18" charset="0"/>
            </a:endParaRPr>
          </a:p>
          <a:p>
            <a:pPr>
              <a:buFontTx/>
              <a:buChar char="•"/>
            </a:pPr>
            <a:endParaRPr lang="en-US" sz="2400" b="1">
              <a:latin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b="1" smtClean="0">
                <a:latin typeface="Times New Roman" pitchFamily="18" charset="0"/>
              </a:rPr>
              <a:t>Technical Skills</a:t>
            </a:r>
          </a:p>
        </p:txBody>
      </p:sp>
      <p:sp>
        <p:nvSpPr>
          <p:cNvPr id="31747" name="Content Placeholder 2"/>
          <p:cNvSpPr>
            <a:spLocks noGrp="1"/>
          </p:cNvSpPr>
          <p:nvPr>
            <p:ph idx="1"/>
          </p:nvPr>
        </p:nvSpPr>
        <p:spPr>
          <a:xfrm>
            <a:off x="185738" y="1525588"/>
            <a:ext cx="6627812" cy="4141787"/>
          </a:xfrm>
        </p:spPr>
        <p:txBody>
          <a:bodyPr/>
          <a:lstStyle/>
          <a:p>
            <a:pPr eaLnBrk="1" hangingPunct="1">
              <a:buClr>
                <a:schemeClr val="hlink"/>
              </a:buClr>
            </a:pPr>
            <a:r>
              <a:rPr lang="en-US" sz="2400" b="1" smtClean="0">
                <a:solidFill>
                  <a:schemeClr val="tx1"/>
                </a:solidFill>
                <a:latin typeface="Times New Roman" pitchFamily="18" charset="0"/>
              </a:rPr>
              <a:t>Strong GIS skills with two or more GIS packages (AutoCAD experience also useful)</a:t>
            </a:r>
          </a:p>
          <a:p>
            <a:pPr eaLnBrk="1" hangingPunct="1">
              <a:buClr>
                <a:schemeClr val="hlink"/>
              </a:buClr>
            </a:pPr>
            <a:r>
              <a:rPr lang="en-US" sz="2400" b="1" smtClean="0">
                <a:solidFill>
                  <a:schemeClr val="tx1"/>
                </a:solidFill>
                <a:latin typeface="Times New Roman" pitchFamily="18" charset="0"/>
              </a:rPr>
              <a:t>  Strong Visual Basic /SQL / Python programming skills </a:t>
            </a:r>
          </a:p>
          <a:p>
            <a:pPr eaLnBrk="1" hangingPunct="1">
              <a:buClr>
                <a:schemeClr val="hlink"/>
              </a:buClr>
            </a:pPr>
            <a:r>
              <a:rPr lang="en-US" sz="2400" b="1" smtClean="0">
                <a:solidFill>
                  <a:schemeClr val="tx1"/>
                </a:solidFill>
                <a:latin typeface="Times New Roman" pitchFamily="18" charset="0"/>
              </a:rPr>
              <a:t>Understanding of and/or willing to learn math and statistical analysis </a:t>
            </a:r>
          </a:p>
          <a:p>
            <a:pPr eaLnBrk="1" hangingPunct="1">
              <a:buClr>
                <a:schemeClr val="hlink"/>
              </a:buClr>
            </a:pPr>
            <a:r>
              <a:rPr lang="en-US" sz="2400" b="1" smtClean="0">
                <a:solidFill>
                  <a:schemeClr val="tx1"/>
                </a:solidFill>
                <a:latin typeface="Times New Roman" pitchFamily="18" charset="0"/>
              </a:rPr>
              <a:t>Strong Oracle or related RDBMS skills including development skills </a:t>
            </a:r>
          </a:p>
          <a:p>
            <a:pPr eaLnBrk="1" hangingPunct="1">
              <a:buClr>
                <a:schemeClr val="hlink"/>
              </a:buClr>
            </a:pPr>
            <a:r>
              <a:rPr lang="en-US" sz="2400" b="1" smtClean="0">
                <a:solidFill>
                  <a:schemeClr val="tx1"/>
                </a:solidFill>
                <a:latin typeface="Times New Roman" pitchFamily="18" charset="0"/>
              </a:rPr>
              <a:t>Excellent verbal / written communication skills</a:t>
            </a:r>
            <a:r>
              <a:rPr lang="en-US" sz="2400" smtClean="0">
                <a:latin typeface="Times New Roman" pitchFamily="18" charset="0"/>
              </a:rPr>
              <a:t> </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0" y="192088"/>
            <a:ext cx="9144000" cy="685800"/>
          </a:xfrm>
        </p:spPr>
        <p:txBody>
          <a:bodyPr/>
          <a:lstStyle/>
          <a:p>
            <a:pPr eaLnBrk="1" hangingPunct="1"/>
            <a:r>
              <a:rPr lang="en-US" b="1" smtClean="0">
                <a:latin typeface="Times New Roman" pitchFamily="18" charset="0"/>
              </a:rPr>
              <a:t>Technical Skills </a:t>
            </a:r>
            <a:r>
              <a:rPr lang="en-US" sz="1800" b="1" smtClean="0">
                <a:latin typeface="Times New Roman" pitchFamily="18" charset="0"/>
              </a:rPr>
              <a:t>(Cont…)</a:t>
            </a:r>
          </a:p>
        </p:txBody>
      </p:sp>
      <p:sp>
        <p:nvSpPr>
          <p:cNvPr id="32770" name="Content Placeholder 2"/>
          <p:cNvSpPr>
            <a:spLocks noGrp="1"/>
          </p:cNvSpPr>
          <p:nvPr>
            <p:ph idx="1"/>
          </p:nvPr>
        </p:nvSpPr>
        <p:spPr>
          <a:xfrm>
            <a:off x="412750" y="973138"/>
            <a:ext cx="8229600" cy="4525962"/>
          </a:xfrm>
        </p:spPr>
        <p:txBody>
          <a:bodyPr/>
          <a:lstStyle/>
          <a:p>
            <a:pPr eaLnBrk="1" hangingPunct="1"/>
            <a:r>
              <a:rPr lang="en-US" sz="2400" b="1" smtClean="0">
                <a:solidFill>
                  <a:schemeClr val="tx1"/>
                </a:solidFill>
                <a:latin typeface="Times New Roman" pitchFamily="18" charset="0"/>
              </a:rPr>
              <a:t>Genuinely excited and enthusiastic about learning and pushing technical limits / finding new solutions </a:t>
            </a:r>
          </a:p>
          <a:p>
            <a:pPr eaLnBrk="1" hangingPunct="1"/>
            <a:r>
              <a:rPr lang="en-US" sz="2400" b="1" smtClean="0">
                <a:solidFill>
                  <a:schemeClr val="tx1"/>
                </a:solidFill>
                <a:latin typeface="Times New Roman" pitchFamily="18" charset="0"/>
              </a:rPr>
              <a:t>  Good writing skills - for documentation, training, processes </a:t>
            </a:r>
          </a:p>
          <a:p>
            <a:pPr eaLnBrk="1" hangingPunct="1"/>
            <a:r>
              <a:rPr lang="en-US" sz="2400" b="1" smtClean="0">
                <a:solidFill>
                  <a:schemeClr val="tx1"/>
                </a:solidFill>
                <a:latin typeface="Times New Roman" pitchFamily="18" charset="0"/>
              </a:rPr>
              <a:t>Formal training (i.e. Bachelors Degree) or high level of experience with GIS. </a:t>
            </a:r>
          </a:p>
          <a:p>
            <a:pPr eaLnBrk="1" hangingPunct="1"/>
            <a:r>
              <a:rPr lang="en-US" sz="2400" b="1" smtClean="0">
                <a:solidFill>
                  <a:schemeClr val="tx1"/>
                </a:solidFill>
                <a:latin typeface="Times New Roman" pitchFamily="18" charset="0"/>
              </a:rPr>
              <a:t>  "Hands-on" experience </a:t>
            </a:r>
          </a:p>
          <a:p>
            <a:pPr eaLnBrk="1" hangingPunct="1"/>
            <a:r>
              <a:rPr lang="en-US" sz="2400" b="1" smtClean="0">
                <a:solidFill>
                  <a:schemeClr val="tx1"/>
                </a:solidFill>
                <a:latin typeface="Times New Roman" pitchFamily="18" charset="0"/>
              </a:rPr>
              <a:t> Good analytical / problem solving skills </a:t>
            </a:r>
          </a:p>
          <a:p>
            <a:pPr eaLnBrk="1" hangingPunct="1"/>
            <a:r>
              <a:rPr lang="en-US" sz="2400" b="1" smtClean="0">
                <a:solidFill>
                  <a:schemeClr val="tx1"/>
                </a:solidFill>
                <a:latin typeface="Times New Roman" pitchFamily="18" charset="0"/>
              </a:rPr>
              <a:t> A basic understanding of the concepts behind data management in a relational database </a:t>
            </a:r>
          </a:p>
          <a:p>
            <a:pPr eaLnBrk="1" hangingPunct="1"/>
            <a:r>
              <a:rPr lang="en-US" sz="2400" b="1" smtClean="0">
                <a:solidFill>
                  <a:schemeClr val="tx1"/>
                </a:solidFill>
                <a:latin typeface="Times New Roman" pitchFamily="18" charset="0"/>
              </a:rPr>
              <a:t>  Good IT technical skills </a:t>
            </a:r>
          </a:p>
          <a:p>
            <a:pPr eaLnBrk="1" hangingPunct="1"/>
            <a:r>
              <a:rPr lang="en-US" sz="2400" b="1" smtClean="0">
                <a:solidFill>
                  <a:schemeClr val="tx1"/>
                </a:solidFill>
                <a:latin typeface="Times New Roman" pitchFamily="18" charset="0"/>
              </a:rPr>
              <a:t>  The ability to think scientifically and solve problems</a:t>
            </a:r>
            <a:r>
              <a:rPr lang="en-US" sz="2400" smtClean="0">
                <a:solidFill>
                  <a:schemeClr val="tx1"/>
                </a:solidFill>
                <a:latin typeface="Times New Roman" pitchFamily="18" charset="0"/>
              </a:rPr>
              <a:t> </a:t>
            </a:r>
            <a:endParaRPr lang="en-US" sz="2400" b="1" smtClean="0">
              <a:solidFill>
                <a:schemeClr val="tx1"/>
              </a:solidFill>
              <a:latin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386" name="Title 1"/>
          <p:cNvSpPr>
            <a:spLocks noGrp="1"/>
          </p:cNvSpPr>
          <p:nvPr>
            <p:ph type="title"/>
          </p:nvPr>
        </p:nvSpPr>
        <p:spPr>
          <a:xfrm>
            <a:off x="168275" y="2630488"/>
            <a:ext cx="8829675" cy="3478212"/>
          </a:xfrm>
        </p:spPr>
        <p:txBody>
          <a:bodyPr/>
          <a:lstStyle/>
          <a:p>
            <a:pPr algn="ctr" eaLnBrk="1" hangingPunct="1">
              <a:lnSpc>
                <a:spcPct val="100000"/>
              </a:lnSpc>
            </a:pPr>
            <a:r>
              <a:rPr lang="en-US" sz="3200" b="1" smtClean="0">
                <a:solidFill>
                  <a:schemeClr val="tx1"/>
                </a:solidFill>
                <a:latin typeface="Times New Roman" pitchFamily="18" charset="0"/>
              </a:rPr>
              <a:t>The purpose of this talk is to help current students and recent graduates gain insight into skills professional habits that they may or may not gain from their formal education.  These skill sets will be useful in during their career as well as valuable to prospective employers.</a:t>
            </a:r>
            <a:br>
              <a:rPr lang="en-US" sz="3200" b="1" smtClean="0">
                <a:solidFill>
                  <a:schemeClr val="tx1"/>
                </a:solidFill>
                <a:latin typeface="Times New Roman" pitchFamily="18" charset="0"/>
              </a:rPr>
            </a:br>
            <a:endParaRPr lang="en-US" sz="3200" b="1" smtClean="0">
              <a:solidFill>
                <a:schemeClr val="tx1"/>
              </a:solidFill>
              <a:latin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b="1" smtClean="0">
                <a:latin typeface="Times New Roman" pitchFamily="18" charset="0"/>
              </a:rPr>
              <a:t>People Skills</a:t>
            </a:r>
          </a:p>
        </p:txBody>
      </p:sp>
      <p:sp>
        <p:nvSpPr>
          <p:cNvPr id="33795" name="Content Placeholder 2"/>
          <p:cNvSpPr>
            <a:spLocks noGrp="1"/>
          </p:cNvSpPr>
          <p:nvPr>
            <p:ph idx="1"/>
          </p:nvPr>
        </p:nvSpPr>
        <p:spPr>
          <a:xfrm>
            <a:off x="0" y="612775"/>
            <a:ext cx="7169150" cy="4525963"/>
          </a:xfrm>
        </p:spPr>
        <p:txBody>
          <a:bodyPr/>
          <a:lstStyle/>
          <a:p>
            <a:pPr eaLnBrk="1" hangingPunct="1">
              <a:buFont typeface="Franklin Gothic Medium" pitchFamily="34" charset="0"/>
              <a:buNone/>
            </a:pPr>
            <a:endParaRPr lang="en-US" sz="2400" smtClean="0">
              <a:latin typeface="Times New Roman" pitchFamily="18" charset="0"/>
            </a:endParaRPr>
          </a:p>
          <a:p>
            <a:pPr eaLnBrk="1" hangingPunct="1"/>
            <a:r>
              <a:rPr lang="en-US" sz="2400" b="1" smtClean="0">
                <a:solidFill>
                  <a:schemeClr val="tx1"/>
                </a:solidFill>
                <a:latin typeface="Times New Roman" pitchFamily="18" charset="0"/>
              </a:rPr>
              <a:t>  Excellent co-worker, superior, subordinate work relationship skills </a:t>
            </a:r>
          </a:p>
          <a:p>
            <a:pPr eaLnBrk="1" hangingPunct="1"/>
            <a:r>
              <a:rPr lang="en-US" sz="2400" b="1" smtClean="0">
                <a:solidFill>
                  <a:schemeClr val="tx1"/>
                </a:solidFill>
                <a:latin typeface="Times New Roman" pitchFamily="18" charset="0"/>
              </a:rPr>
              <a:t>Strong “Soft” Skills: the ability to communicate with other humans - not just with email.</a:t>
            </a:r>
          </a:p>
          <a:p>
            <a:pPr eaLnBrk="1" hangingPunct="1"/>
            <a:r>
              <a:rPr lang="en-US" sz="2400" b="1" smtClean="0">
                <a:solidFill>
                  <a:schemeClr val="tx1"/>
                </a:solidFill>
                <a:latin typeface="Times New Roman" pitchFamily="18" charset="0"/>
              </a:rPr>
              <a:t>Someone who is not scared to "break" the equipment - it's okay to make mistakes </a:t>
            </a:r>
          </a:p>
          <a:p>
            <a:pPr eaLnBrk="1" hangingPunct="1"/>
            <a:r>
              <a:rPr lang="en-US" sz="2400" b="1" smtClean="0">
                <a:solidFill>
                  <a:schemeClr val="tx1"/>
                </a:solidFill>
                <a:latin typeface="Times New Roman" pitchFamily="18" charset="0"/>
              </a:rPr>
              <a:t>  Positive outlook on life, work, other people - don't bring your baggage here</a:t>
            </a:r>
          </a:p>
          <a:p>
            <a:pPr eaLnBrk="1" hangingPunct="1"/>
            <a:r>
              <a:rPr lang="en-US" sz="2400" b="1" smtClean="0">
                <a:solidFill>
                  <a:schemeClr val="tx1"/>
                </a:solidFill>
                <a:latin typeface="Times New Roman" pitchFamily="18" charset="0"/>
              </a:rPr>
              <a:t>  Creative and you must be committed to ongoing learning </a:t>
            </a:r>
          </a:p>
          <a:p>
            <a:pPr eaLnBrk="1" hangingPunct="1"/>
            <a:r>
              <a:rPr lang="en-US" sz="2400" b="1" smtClean="0">
                <a:solidFill>
                  <a:schemeClr val="tx1"/>
                </a:solidFill>
                <a:latin typeface="Times New Roman" pitchFamily="18" charset="0"/>
              </a:rPr>
              <a:t>  Honest ability to work within the budget limits of the organization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448050"/>
            <a:ext cx="9144000" cy="914400"/>
          </a:xfrm>
        </p:spPr>
        <p:txBody>
          <a:bodyPr>
            <a:normAutofit/>
          </a:bodyPr>
          <a:lstStyle/>
          <a:p>
            <a:pPr algn="ctr" eaLnBrk="1" hangingPunct="1"/>
            <a:r>
              <a:rPr lang="en-US" sz="4800" b="1" smtClean="0">
                <a:solidFill>
                  <a:schemeClr val="tx1"/>
                </a:solidFill>
                <a:latin typeface="Times New Roman" pitchFamily="18" charset="0"/>
              </a:rPr>
              <a:t>Questions?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endParaRPr lang="en-US" smtClean="0"/>
          </a:p>
        </p:txBody>
      </p:sp>
      <p:sp>
        <p:nvSpPr>
          <p:cNvPr id="35843" name="Content Placeholder 2"/>
          <p:cNvSpPr>
            <a:spLocks noGrp="1"/>
          </p:cNvSpPr>
          <p:nvPr>
            <p:ph idx="1"/>
          </p:nvPr>
        </p:nvSpPr>
        <p:spPr/>
        <p:txBody>
          <a:bodyPr/>
          <a:lstStyle/>
          <a:p>
            <a:pPr eaLnBrk="1" hangingPunct="1"/>
            <a:endParaRPr lang="en-US"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endParaRPr lang="en-US" smtClean="0"/>
          </a:p>
        </p:txBody>
      </p:sp>
      <p:sp>
        <p:nvSpPr>
          <p:cNvPr id="36867" name="Content Placeholder 2"/>
          <p:cNvSpPr>
            <a:spLocks noGrp="1"/>
          </p:cNvSpPr>
          <p:nvPr>
            <p:ph idx="1"/>
          </p:nvPr>
        </p:nvSpPr>
        <p:spPr/>
        <p:txBody>
          <a:bodyPr/>
          <a:lstStyle/>
          <a:p>
            <a:pPr eaLnBrk="1" hangingPunct="1"/>
            <a:endParaRPr lang="en-US"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971800"/>
            <a:ext cx="9144000" cy="914400"/>
          </a:xfrm>
        </p:spPr>
        <p:txBody>
          <a:bodyPr rtlCol="0">
            <a:normAutofit/>
          </a:bodyPr>
          <a:lstStyle/>
          <a:p>
            <a:pPr eaLnBrk="1" fontAlgn="auto" hangingPunct="1">
              <a:spcAft>
                <a:spcPts val="0"/>
              </a:spcAft>
              <a:defRPr/>
            </a:pPr>
            <a:r>
              <a:rPr lang="en-US" dirty="0" smtClean="0">
                <a:solidFill>
                  <a:schemeClr val="bg1">
                    <a:lumMod val="50000"/>
                  </a:schemeClr>
                </a:solidFill>
              </a:rPr>
              <a:t>[]</a:t>
            </a:r>
            <a:endParaRPr lang="en-US" dirty="0">
              <a:solidFill>
                <a:schemeClr val="bg1">
                  <a:lumMod val="50000"/>
                </a:schemeClr>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endParaRPr lang="en-US" smtClean="0"/>
          </a:p>
        </p:txBody>
      </p:sp>
      <p:sp>
        <p:nvSpPr>
          <p:cNvPr id="39939" name="Content Placeholder 2"/>
          <p:cNvSpPr>
            <a:spLocks noGrp="1"/>
          </p:cNvSpPr>
          <p:nvPr>
            <p:ph idx="1"/>
          </p:nvPr>
        </p:nvSpPr>
        <p:spPr/>
        <p:txBody>
          <a:bodyPr/>
          <a:lstStyle/>
          <a:p>
            <a:pPr eaLnBrk="1" hangingPunct="1"/>
            <a:endParaRPr lang="en-US"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endParaRPr lang="en-US" smtClean="0"/>
          </a:p>
        </p:txBody>
      </p:sp>
      <p:sp>
        <p:nvSpPr>
          <p:cNvPr id="40963" name="Content Placeholder 2"/>
          <p:cNvSpPr>
            <a:spLocks noGrp="1"/>
          </p:cNvSpPr>
          <p:nvPr>
            <p:ph idx="1"/>
          </p:nvPr>
        </p:nvSpPr>
        <p:spPr/>
        <p:txBody>
          <a:bodyPr/>
          <a:lstStyle/>
          <a:p>
            <a:pPr eaLnBrk="1" hangingPunct="1"/>
            <a:endParaRPr lang="en-US"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7410" name="Title 1"/>
          <p:cNvSpPr>
            <a:spLocks noGrp="1"/>
          </p:cNvSpPr>
          <p:nvPr>
            <p:ph type="title"/>
          </p:nvPr>
        </p:nvSpPr>
        <p:spPr>
          <a:xfrm>
            <a:off x="0" y="2819400"/>
            <a:ext cx="9144000" cy="2438400"/>
          </a:xfrm>
        </p:spPr>
        <p:txBody>
          <a:bodyPr/>
          <a:lstStyle/>
          <a:p>
            <a:pPr algn="ctr" eaLnBrk="1" hangingPunct="1"/>
            <a:r>
              <a:rPr lang="en-US" b="1" smtClean="0">
                <a:solidFill>
                  <a:schemeClr val="tx1"/>
                </a:solidFill>
                <a:latin typeface="Times New Roman" pitchFamily="18" charset="0"/>
                <a:cs typeface="Times New Roman" pitchFamily="18" charset="0"/>
              </a:rPr>
              <a:t>Anyone looking at job postings lately?</a:t>
            </a:r>
            <a:br>
              <a:rPr lang="en-US" b="1" smtClean="0">
                <a:solidFill>
                  <a:schemeClr val="tx1"/>
                </a:solidFill>
                <a:latin typeface="Times New Roman" pitchFamily="18" charset="0"/>
                <a:cs typeface="Times New Roman" pitchFamily="18" charset="0"/>
              </a:rPr>
            </a:br>
            <a:r>
              <a:rPr lang="en-US" b="1" smtClean="0">
                <a:solidFill>
                  <a:schemeClr val="tx1"/>
                </a:solidFill>
                <a:latin typeface="Times New Roman" pitchFamily="18" charset="0"/>
                <a:cs typeface="Times New Roman" pitchFamily="18" charset="0"/>
              </a:rPr>
              <a:t/>
            </a:r>
            <a:br>
              <a:rPr lang="en-US" b="1" smtClean="0">
                <a:solidFill>
                  <a:schemeClr val="tx1"/>
                </a:solidFill>
                <a:latin typeface="Times New Roman" pitchFamily="18" charset="0"/>
                <a:cs typeface="Times New Roman" pitchFamily="18" charset="0"/>
              </a:rPr>
            </a:br>
            <a:r>
              <a:rPr lang="en-US" b="1" smtClean="0">
                <a:solidFill>
                  <a:schemeClr val="tx1"/>
                </a:solidFill>
                <a:latin typeface="Times New Roman" pitchFamily="18" charset="0"/>
                <a:cs typeface="Times New Roman" pitchFamily="18" charset="0"/>
              </a:rPr>
              <a:t>  Just surfing the net to see what's out there?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34" name="Title 1"/>
          <p:cNvSpPr>
            <a:spLocks noGrp="1"/>
          </p:cNvSpPr>
          <p:nvPr>
            <p:ph type="title"/>
          </p:nvPr>
        </p:nvSpPr>
        <p:spPr>
          <a:xfrm>
            <a:off x="0" y="2895600"/>
            <a:ext cx="9144000" cy="2438400"/>
          </a:xfrm>
        </p:spPr>
        <p:txBody>
          <a:bodyPr/>
          <a:lstStyle/>
          <a:p>
            <a:pPr algn="ctr" eaLnBrk="1" hangingPunct="1"/>
            <a:r>
              <a:rPr lang="en-US" b="1" smtClean="0">
                <a:solidFill>
                  <a:schemeClr val="tx1"/>
                </a:solidFill>
                <a:latin typeface="Times New Roman" pitchFamily="18" charset="0"/>
                <a:cs typeface="Times New Roman" pitchFamily="18" charset="0"/>
              </a:rPr>
              <a:t>Seeing much variation in Job Descriptions, Salaries, and/or Job Titles?</a:t>
            </a:r>
            <a:br>
              <a:rPr lang="en-US" b="1" smtClean="0">
                <a:solidFill>
                  <a:schemeClr val="tx1"/>
                </a:solidFill>
                <a:latin typeface="Times New Roman" pitchFamily="18" charset="0"/>
                <a:cs typeface="Times New Roman" pitchFamily="18" charset="0"/>
              </a:rPr>
            </a:br>
            <a:r>
              <a:rPr lang="en-US" b="1" smtClean="0">
                <a:solidFill>
                  <a:schemeClr val="tx1"/>
                </a:solidFill>
                <a:latin typeface="Times New Roman" pitchFamily="18" charset="0"/>
                <a:cs typeface="Times New Roman" pitchFamily="18" charset="0"/>
              </a:rPr>
              <a:t/>
            </a:r>
            <a:br>
              <a:rPr lang="en-US" b="1" smtClean="0">
                <a:solidFill>
                  <a:schemeClr val="tx1"/>
                </a:solidFill>
                <a:latin typeface="Times New Roman" pitchFamily="18" charset="0"/>
                <a:cs typeface="Times New Roman" pitchFamily="18" charset="0"/>
              </a:rPr>
            </a:br>
            <a:r>
              <a:rPr lang="en-US" b="1" smtClean="0">
                <a:solidFill>
                  <a:schemeClr val="tx1"/>
                </a:solidFill>
                <a:latin typeface="Times New Roman" pitchFamily="18" charset="0"/>
                <a:cs typeface="Times New Roman" pitchFamily="18" charset="0"/>
              </a:rPr>
              <a:t>  Lately I have noticed that these are falling more into line than in the past.</a:t>
            </a:r>
            <a:r>
              <a:rPr lang="en-US" smtClean="0">
                <a:solidFill>
                  <a:schemeClr val="tx1"/>
                </a:solidFill>
                <a:latin typeface="Times New Roman" pitchFamily="18" charset="0"/>
                <a:cs typeface="Times New Roman" pitchFamily="18" charset="0"/>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b="1" smtClean="0">
                <a:latin typeface="Times New Roman" pitchFamily="18" charset="0"/>
              </a:rPr>
              <a:t>Example of an Current Job Posting…</a:t>
            </a:r>
          </a:p>
        </p:txBody>
      </p:sp>
      <p:pic>
        <p:nvPicPr>
          <p:cNvPr id="19459" name="Picture 7" descr="Penn Crime Analyst pt 2.png"/>
          <p:cNvPicPr>
            <a:picLocks noChangeAspect="1"/>
          </p:cNvPicPr>
          <p:nvPr/>
        </p:nvPicPr>
        <p:blipFill>
          <a:blip r:embed="rId3"/>
          <a:srcRect/>
          <a:stretch>
            <a:fillRect/>
          </a:stretch>
        </p:blipFill>
        <p:spPr bwMode="auto">
          <a:xfrm>
            <a:off x="4029075" y="2189163"/>
            <a:ext cx="1738313" cy="2773362"/>
          </a:xfrm>
          <a:prstGeom prst="rect">
            <a:avLst/>
          </a:prstGeom>
          <a:noFill/>
          <a:ln w="9525">
            <a:noFill/>
            <a:miter lim="800000"/>
            <a:headEnd/>
            <a:tailEnd/>
          </a:ln>
        </p:spPr>
      </p:pic>
      <p:pic>
        <p:nvPicPr>
          <p:cNvPr id="19460" name="Picture 13" descr="Penn Crime Analyst pt 1a.png"/>
          <p:cNvPicPr>
            <a:picLocks noChangeAspect="1"/>
          </p:cNvPicPr>
          <p:nvPr/>
        </p:nvPicPr>
        <p:blipFill>
          <a:blip r:embed="rId4"/>
          <a:srcRect/>
          <a:stretch>
            <a:fillRect/>
          </a:stretch>
        </p:blipFill>
        <p:spPr bwMode="auto">
          <a:xfrm>
            <a:off x="84138" y="3465513"/>
            <a:ext cx="1770062" cy="2112962"/>
          </a:xfrm>
          <a:prstGeom prst="rect">
            <a:avLst/>
          </a:prstGeom>
          <a:noFill/>
          <a:ln w="9525">
            <a:noFill/>
            <a:miter lim="800000"/>
            <a:headEnd/>
            <a:tailEnd/>
          </a:ln>
        </p:spPr>
      </p:pic>
      <p:pic>
        <p:nvPicPr>
          <p:cNvPr id="19461" name="Picture 14" descr="Penn Crime Analyst pt 1b.png"/>
          <p:cNvPicPr>
            <a:picLocks noChangeAspect="1"/>
          </p:cNvPicPr>
          <p:nvPr/>
        </p:nvPicPr>
        <p:blipFill>
          <a:blip r:embed="rId5"/>
          <a:srcRect/>
          <a:stretch>
            <a:fillRect/>
          </a:stretch>
        </p:blipFill>
        <p:spPr bwMode="auto">
          <a:xfrm>
            <a:off x="2109788" y="2235200"/>
            <a:ext cx="1698625" cy="1863725"/>
          </a:xfrm>
          <a:prstGeom prst="rect">
            <a:avLst/>
          </a:prstGeom>
          <a:noFill/>
          <a:ln w="9525">
            <a:noFill/>
            <a:miter lim="800000"/>
            <a:headEnd/>
            <a:tailEnd/>
          </a:ln>
        </p:spPr>
      </p:pic>
      <p:pic>
        <p:nvPicPr>
          <p:cNvPr id="19462" name="Picture 15" descr="Penn Crime Analyst v2 pt 1.png"/>
          <p:cNvPicPr>
            <a:picLocks noChangeAspect="1"/>
          </p:cNvPicPr>
          <p:nvPr/>
        </p:nvPicPr>
        <p:blipFill>
          <a:blip r:embed="rId6"/>
          <a:srcRect/>
          <a:stretch>
            <a:fillRect/>
          </a:stretch>
        </p:blipFill>
        <p:spPr bwMode="auto">
          <a:xfrm>
            <a:off x="130175" y="1654175"/>
            <a:ext cx="1743075" cy="1801813"/>
          </a:xfrm>
          <a:prstGeom prst="rect">
            <a:avLst/>
          </a:prstGeom>
          <a:noFill/>
          <a:ln w="9525">
            <a:noFill/>
            <a:miter lim="800000"/>
            <a:headEnd/>
            <a:tailEnd/>
          </a:ln>
        </p:spPr>
      </p:pic>
      <p:pic>
        <p:nvPicPr>
          <p:cNvPr id="19463" name="Picture 16" descr="Penn Crime Analyst job title.png"/>
          <p:cNvPicPr>
            <a:picLocks noChangeAspect="1"/>
          </p:cNvPicPr>
          <p:nvPr/>
        </p:nvPicPr>
        <p:blipFill>
          <a:blip r:embed="rId7"/>
          <a:srcRect/>
          <a:stretch>
            <a:fillRect/>
          </a:stretch>
        </p:blipFill>
        <p:spPr bwMode="auto">
          <a:xfrm>
            <a:off x="0" y="1479550"/>
            <a:ext cx="2060575" cy="209550"/>
          </a:xfrm>
          <a:prstGeom prst="rect">
            <a:avLst/>
          </a:prstGeom>
          <a:noFill/>
          <a:ln w="9525">
            <a:noFill/>
            <a:miter lim="800000"/>
            <a:headEnd/>
            <a:tailEnd/>
          </a:ln>
        </p:spPr>
      </p:pic>
      <p:sp>
        <p:nvSpPr>
          <p:cNvPr id="18" name="TextBox 17"/>
          <p:cNvSpPr txBox="1"/>
          <p:nvPr/>
        </p:nvSpPr>
        <p:spPr>
          <a:xfrm>
            <a:off x="2366963" y="6089650"/>
            <a:ext cx="3003550" cy="646113"/>
          </a:xfrm>
          <a:prstGeom prst="rect">
            <a:avLst/>
          </a:prstGeom>
          <a:noFill/>
        </p:spPr>
        <p:txBody>
          <a:bodyPr wrap="none">
            <a:spAutoFit/>
          </a:bodyPr>
          <a:lstStyle/>
          <a:p>
            <a:pPr algn="ctr" fontAlgn="auto">
              <a:spcBef>
                <a:spcPts val="0"/>
              </a:spcBef>
              <a:spcAft>
                <a:spcPts val="0"/>
              </a:spcAft>
              <a:defRPr/>
            </a:pPr>
            <a:r>
              <a:rPr lang="en-US" b="1" dirty="0">
                <a:solidFill>
                  <a:schemeClr val="bg1">
                    <a:lumMod val="95000"/>
                  </a:schemeClr>
                </a:solidFill>
                <a:latin typeface="Times New Roman" pitchFamily="18" charset="0"/>
                <a:cs typeface="Times New Roman" pitchFamily="18" charset="0"/>
              </a:rPr>
              <a:t>Found on GISLounge.com</a:t>
            </a:r>
          </a:p>
          <a:p>
            <a:pPr algn="ctr" fontAlgn="auto">
              <a:spcBef>
                <a:spcPts val="0"/>
              </a:spcBef>
              <a:spcAft>
                <a:spcPts val="0"/>
              </a:spcAft>
              <a:defRPr/>
            </a:pPr>
            <a:r>
              <a:rPr lang="en-US" b="1" dirty="0">
                <a:solidFill>
                  <a:schemeClr val="bg1">
                    <a:lumMod val="95000"/>
                  </a:schemeClr>
                </a:solidFill>
                <a:latin typeface="Times New Roman" pitchFamily="18" charset="0"/>
                <a:cs typeface="Times New Roman" pitchFamily="18" charset="0"/>
              </a:rPr>
              <a:t>Posted on October 14</a:t>
            </a:r>
            <a:r>
              <a:rPr lang="en-US" b="1" baseline="30000" dirty="0">
                <a:solidFill>
                  <a:schemeClr val="bg1">
                    <a:lumMod val="95000"/>
                  </a:schemeClr>
                </a:solidFill>
                <a:latin typeface="Times New Roman" pitchFamily="18" charset="0"/>
                <a:cs typeface="Times New Roman" pitchFamily="18" charset="0"/>
              </a:rPr>
              <a:t>th</a:t>
            </a:r>
            <a:r>
              <a:rPr lang="en-US" b="1" dirty="0">
                <a:solidFill>
                  <a:schemeClr val="bg1">
                    <a:lumMod val="95000"/>
                  </a:schemeClr>
                </a:solidFill>
                <a:latin typeface="Times New Roman" pitchFamily="18" charset="0"/>
                <a:cs typeface="Times New Roman" pitchFamily="18" charset="0"/>
              </a:rPr>
              <a:t>, 2009</a:t>
            </a:r>
          </a:p>
        </p:txBody>
      </p:sp>
      <p:cxnSp>
        <p:nvCxnSpPr>
          <p:cNvPr id="19" name="Straight Arrow Connector 18"/>
          <p:cNvCxnSpPr/>
          <p:nvPr/>
        </p:nvCxnSpPr>
        <p:spPr>
          <a:xfrm rot="10800000" flipV="1">
            <a:off x="1889125" y="1608138"/>
            <a:ext cx="466725" cy="14605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3592513" y="3889375"/>
            <a:ext cx="452437" cy="31115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9467" name="TextBox 21"/>
          <p:cNvSpPr txBox="1">
            <a:spLocks noChangeArrowheads="1"/>
          </p:cNvSpPr>
          <p:nvPr/>
        </p:nvSpPr>
        <p:spPr bwMode="auto">
          <a:xfrm>
            <a:off x="2320925" y="1392238"/>
            <a:ext cx="1512888" cy="338137"/>
          </a:xfrm>
          <a:prstGeom prst="rect">
            <a:avLst/>
          </a:prstGeom>
          <a:noFill/>
          <a:ln w="9525">
            <a:noFill/>
            <a:miter lim="800000"/>
            <a:headEnd/>
            <a:tailEnd/>
          </a:ln>
        </p:spPr>
        <p:txBody>
          <a:bodyPr>
            <a:spAutoFit/>
          </a:bodyPr>
          <a:lstStyle/>
          <a:p>
            <a:r>
              <a:rPr lang="en-US" sz="1600" b="1">
                <a:latin typeface="Times New Roman" pitchFamily="18" charset="0"/>
                <a:cs typeface="Times New Roman" pitchFamily="18" charset="0"/>
              </a:rPr>
              <a:t>Salary Range</a:t>
            </a:r>
          </a:p>
        </p:txBody>
      </p:sp>
      <p:cxnSp>
        <p:nvCxnSpPr>
          <p:cNvPr id="25" name="Straight Arrow Connector 24"/>
          <p:cNvCxnSpPr/>
          <p:nvPr/>
        </p:nvCxnSpPr>
        <p:spPr>
          <a:xfrm rot="10800000" flipV="1">
            <a:off x="4576763" y="1863725"/>
            <a:ext cx="477837" cy="2809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9469" name="Rectangle 25"/>
          <p:cNvSpPr>
            <a:spLocks noChangeArrowheads="1"/>
          </p:cNvSpPr>
          <p:nvPr/>
        </p:nvSpPr>
        <p:spPr bwMode="auto">
          <a:xfrm>
            <a:off x="2217738" y="1831975"/>
            <a:ext cx="1892300" cy="339725"/>
          </a:xfrm>
          <a:prstGeom prst="rect">
            <a:avLst/>
          </a:prstGeom>
          <a:noFill/>
          <a:ln w="9525">
            <a:noFill/>
            <a:miter lim="800000"/>
            <a:headEnd/>
            <a:tailEnd/>
          </a:ln>
        </p:spPr>
        <p:txBody>
          <a:bodyPr wrap="none">
            <a:spAutoFit/>
          </a:bodyPr>
          <a:lstStyle/>
          <a:p>
            <a:r>
              <a:rPr lang="en-US" sz="1600" b="1">
                <a:latin typeface="Times New Roman" pitchFamily="18" charset="0"/>
                <a:cs typeface="Times New Roman" pitchFamily="18" charset="0"/>
              </a:rPr>
              <a:t>Essential Functions</a:t>
            </a:r>
          </a:p>
        </p:txBody>
      </p:sp>
      <p:cxnSp>
        <p:nvCxnSpPr>
          <p:cNvPr id="11" name="Straight Arrow Connector 10"/>
          <p:cNvCxnSpPr/>
          <p:nvPr/>
        </p:nvCxnSpPr>
        <p:spPr>
          <a:xfrm rot="10800000" flipV="1">
            <a:off x="1843088" y="2005013"/>
            <a:ext cx="433387" cy="109537"/>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9471" name="Rectangle 26"/>
          <p:cNvSpPr>
            <a:spLocks noChangeArrowheads="1"/>
          </p:cNvSpPr>
          <p:nvPr/>
        </p:nvSpPr>
        <p:spPr bwMode="auto">
          <a:xfrm>
            <a:off x="4895850" y="1325563"/>
            <a:ext cx="2220913" cy="584200"/>
          </a:xfrm>
          <a:prstGeom prst="rect">
            <a:avLst/>
          </a:prstGeom>
          <a:noFill/>
          <a:ln w="9525">
            <a:noFill/>
            <a:miter lim="800000"/>
            <a:headEnd/>
            <a:tailEnd/>
          </a:ln>
        </p:spPr>
        <p:txBody>
          <a:bodyPr wrap="none">
            <a:spAutoFit/>
          </a:bodyPr>
          <a:lstStyle/>
          <a:p>
            <a:pPr algn="ctr"/>
            <a:r>
              <a:rPr lang="en-US" sz="1600" b="1">
                <a:latin typeface="Times New Roman" pitchFamily="18" charset="0"/>
                <a:cs typeface="Times New Roman" pitchFamily="18" charset="0"/>
              </a:rPr>
              <a:t>(Not so)</a:t>
            </a:r>
          </a:p>
          <a:p>
            <a:pPr algn="ctr"/>
            <a:r>
              <a:rPr lang="en-US" sz="1600" b="1">
                <a:latin typeface="Times New Roman" pitchFamily="18" charset="0"/>
                <a:cs typeface="Times New Roman" pitchFamily="18" charset="0"/>
              </a:rPr>
              <a:t>Minimal Requirements</a:t>
            </a:r>
          </a:p>
        </p:txBody>
      </p:sp>
      <p:sp>
        <p:nvSpPr>
          <p:cNvPr id="19472" name="Rectangle 28"/>
          <p:cNvSpPr>
            <a:spLocks noChangeArrowheads="1"/>
          </p:cNvSpPr>
          <p:nvPr/>
        </p:nvSpPr>
        <p:spPr bwMode="auto">
          <a:xfrm>
            <a:off x="2392363" y="4133850"/>
            <a:ext cx="1414462" cy="584200"/>
          </a:xfrm>
          <a:prstGeom prst="rect">
            <a:avLst/>
          </a:prstGeom>
          <a:noFill/>
          <a:ln w="9525">
            <a:noFill/>
            <a:miter lim="800000"/>
            <a:headEnd/>
            <a:tailEnd/>
          </a:ln>
        </p:spPr>
        <p:txBody>
          <a:bodyPr wrap="none">
            <a:spAutoFit/>
          </a:bodyPr>
          <a:lstStyle/>
          <a:p>
            <a:pPr algn="ctr"/>
            <a:r>
              <a:rPr lang="en-US" sz="1600" b="1">
                <a:latin typeface="Times New Roman" pitchFamily="18" charset="0"/>
                <a:cs typeface="Times New Roman" pitchFamily="18" charset="0"/>
              </a:rPr>
              <a:t>Preferred</a:t>
            </a:r>
          </a:p>
          <a:p>
            <a:pPr algn="ctr"/>
            <a:r>
              <a:rPr lang="en-US" sz="1600" b="1">
                <a:latin typeface="Times New Roman" pitchFamily="18" charset="0"/>
                <a:cs typeface="Times New Roman" pitchFamily="18" charset="0"/>
              </a:rPr>
              <a:t>Requirements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482" name="Title 1"/>
          <p:cNvSpPr>
            <a:spLocks noGrp="1"/>
          </p:cNvSpPr>
          <p:nvPr>
            <p:ph type="title"/>
          </p:nvPr>
        </p:nvSpPr>
        <p:spPr>
          <a:xfrm>
            <a:off x="0" y="2427288"/>
            <a:ext cx="9144000" cy="3657600"/>
          </a:xfrm>
        </p:spPr>
        <p:txBody>
          <a:bodyPr/>
          <a:lstStyle/>
          <a:p>
            <a:pPr algn="ctr" eaLnBrk="1" hangingPunct="1"/>
            <a:r>
              <a:rPr lang="en-US" b="1" smtClean="0">
                <a:solidFill>
                  <a:schemeClr val="tx1"/>
                </a:solidFill>
                <a:latin typeface="Times New Roman" pitchFamily="18" charset="0"/>
                <a:cs typeface="Times New Roman" pitchFamily="18" charset="0"/>
              </a:rPr>
              <a:t>The good news is that in 2008 the US Department of Labor listed “Geospatial Technology” as one of three emerging industries with the highest demand for workers and potential for growth in the coming decade.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1506" name="Title 1"/>
          <p:cNvSpPr>
            <a:spLocks noGrp="1"/>
          </p:cNvSpPr>
          <p:nvPr>
            <p:ph type="title"/>
          </p:nvPr>
        </p:nvSpPr>
        <p:spPr>
          <a:xfrm>
            <a:off x="554038" y="3184525"/>
            <a:ext cx="7958137" cy="2551113"/>
          </a:xfrm>
        </p:spPr>
        <p:txBody>
          <a:bodyPr/>
          <a:lstStyle/>
          <a:p>
            <a:pPr algn="ctr" eaLnBrk="1" hangingPunct="1">
              <a:lnSpc>
                <a:spcPct val="100000"/>
              </a:lnSpc>
            </a:pPr>
            <a:r>
              <a:rPr lang="en-US" b="1" smtClean="0">
                <a:solidFill>
                  <a:schemeClr val="tx1"/>
                </a:solidFill>
                <a:latin typeface="Times New Roman" pitchFamily="18" charset="0"/>
                <a:cs typeface="Times New Roman" pitchFamily="18" charset="0"/>
              </a:rPr>
              <a:t>The bad news is that it was listed by the US Dept. of Labor before the “Economic Downturn”.</a:t>
            </a:r>
            <a:br>
              <a:rPr lang="en-US" b="1" smtClean="0">
                <a:solidFill>
                  <a:schemeClr val="tx1"/>
                </a:solidFill>
                <a:latin typeface="Times New Roman" pitchFamily="18" charset="0"/>
                <a:cs typeface="Times New Roman" pitchFamily="18" charset="0"/>
              </a:rPr>
            </a:br>
            <a:endParaRPr lang="en-US" b="1" smtClean="0">
              <a:solidFill>
                <a:schemeClr val="tx1"/>
              </a:solidFill>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2530" name="Title 1"/>
          <p:cNvSpPr>
            <a:spLocks noGrp="1"/>
          </p:cNvSpPr>
          <p:nvPr>
            <p:ph type="title"/>
          </p:nvPr>
        </p:nvSpPr>
        <p:spPr>
          <a:xfrm>
            <a:off x="293688" y="3059113"/>
            <a:ext cx="8534400" cy="3003550"/>
          </a:xfrm>
        </p:spPr>
        <p:txBody>
          <a:bodyPr/>
          <a:lstStyle/>
          <a:p>
            <a:pPr algn="ctr" eaLnBrk="1" hangingPunct="1"/>
            <a:r>
              <a:rPr lang="en-US" sz="3200" b="1" smtClean="0">
                <a:solidFill>
                  <a:schemeClr val="tx1"/>
                </a:solidFill>
                <a:latin typeface="Times New Roman" pitchFamily="18" charset="0"/>
                <a:cs typeface="Times New Roman" pitchFamily="18" charset="0"/>
              </a:rPr>
              <a:t>Things are still going well for us, but it might take a few years for the opportunities to get back to where they were. </a:t>
            </a:r>
            <a:br>
              <a:rPr lang="en-US" sz="3200" b="1" smtClean="0">
                <a:solidFill>
                  <a:schemeClr val="tx1"/>
                </a:solidFill>
                <a:latin typeface="Times New Roman" pitchFamily="18" charset="0"/>
                <a:cs typeface="Times New Roman" pitchFamily="18" charset="0"/>
              </a:rPr>
            </a:br>
            <a:r>
              <a:rPr lang="en-US" sz="3200" b="1" smtClean="0">
                <a:solidFill>
                  <a:schemeClr val="tx1"/>
                </a:solidFill>
                <a:latin typeface="Times New Roman" pitchFamily="18" charset="0"/>
                <a:cs typeface="Times New Roman" pitchFamily="18" charset="0"/>
              </a:rPr>
              <a:t/>
            </a:r>
            <a:br>
              <a:rPr lang="en-US" sz="3200" b="1" smtClean="0">
                <a:solidFill>
                  <a:schemeClr val="tx1"/>
                </a:solidFill>
                <a:latin typeface="Times New Roman" pitchFamily="18" charset="0"/>
                <a:cs typeface="Times New Roman" pitchFamily="18" charset="0"/>
              </a:rPr>
            </a:br>
            <a:r>
              <a:rPr lang="en-US" sz="2400" b="1" smtClean="0">
                <a:solidFill>
                  <a:schemeClr val="tx1"/>
                </a:solidFill>
                <a:latin typeface="Times New Roman" pitchFamily="18" charset="0"/>
                <a:cs typeface="Times New Roman" pitchFamily="18" charset="0"/>
              </a:rPr>
              <a:t/>
            </a:r>
            <a:br>
              <a:rPr lang="en-US" sz="2400" b="1" smtClean="0">
                <a:solidFill>
                  <a:schemeClr val="tx1"/>
                </a:solidFill>
                <a:latin typeface="Times New Roman" pitchFamily="18" charset="0"/>
                <a:cs typeface="Times New Roman" pitchFamily="18" charset="0"/>
              </a:rPr>
            </a:br>
            <a:r>
              <a:rPr lang="en-US" sz="2400" b="1" smtClean="0">
                <a:latin typeface="Times New Roman" pitchFamily="18" charset="0"/>
                <a:cs typeface="Times New Roman" pitchFamily="18" charset="0"/>
              </a:rPr>
              <a:t>(Look at it this way, you could be in Finance or finishing up a MBA….)</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b="1" smtClean="0">
                <a:latin typeface="Times New Roman" pitchFamily="18" charset="0"/>
                <a:cs typeface="Times New Roman" pitchFamily="18" charset="0"/>
              </a:rPr>
              <a:t>So, you have a Degree. Now what…</a:t>
            </a:r>
          </a:p>
        </p:txBody>
      </p:sp>
      <p:sp>
        <p:nvSpPr>
          <p:cNvPr id="23555" name="Content Placeholder 2"/>
          <p:cNvSpPr>
            <a:spLocks noGrp="1"/>
          </p:cNvSpPr>
          <p:nvPr>
            <p:ph idx="1"/>
          </p:nvPr>
        </p:nvSpPr>
        <p:spPr>
          <a:xfrm>
            <a:off x="228600" y="1600200"/>
            <a:ext cx="6019800" cy="3886200"/>
          </a:xfrm>
        </p:spPr>
        <p:txBody>
          <a:bodyPr/>
          <a:lstStyle/>
          <a:p>
            <a:pPr algn="ctr" eaLnBrk="1" hangingPunct="1">
              <a:buFont typeface="Franklin Gothic Medium" pitchFamily="34" charset="0"/>
              <a:buNone/>
            </a:pPr>
            <a:r>
              <a:rPr lang="en-US" sz="2400" b="1" smtClean="0">
                <a:solidFill>
                  <a:schemeClr val="tx1"/>
                </a:solidFill>
                <a:latin typeface="Times New Roman" pitchFamily="18" charset="0"/>
                <a:cs typeface="Times New Roman" pitchFamily="18" charset="0"/>
              </a:rPr>
              <a:t>Remember, when you pass through the doors of the Carto/Geo Lab for the last time, your learning has really just begun.</a:t>
            </a:r>
          </a:p>
          <a:p>
            <a:pPr algn="ctr" eaLnBrk="1" hangingPunct="1">
              <a:buFont typeface="Franklin Gothic Medium" pitchFamily="34" charset="0"/>
              <a:buNone/>
            </a:pPr>
            <a:endParaRPr lang="en-US" sz="2400" b="1" smtClean="0">
              <a:solidFill>
                <a:schemeClr val="tx1"/>
              </a:solidFill>
              <a:latin typeface="Times New Roman" pitchFamily="18" charset="0"/>
              <a:cs typeface="Times New Roman" pitchFamily="18" charset="0"/>
            </a:endParaRPr>
          </a:p>
          <a:p>
            <a:pPr algn="ctr" eaLnBrk="1" hangingPunct="1">
              <a:buFont typeface="Franklin Gothic Medium" pitchFamily="34" charset="0"/>
              <a:buNone/>
            </a:pPr>
            <a:r>
              <a:rPr lang="en-US" sz="2400" b="1" smtClean="0">
                <a:solidFill>
                  <a:schemeClr val="tx1"/>
                </a:solidFill>
                <a:latin typeface="Times New Roman" pitchFamily="18" charset="0"/>
                <a:cs typeface="Times New Roman" pitchFamily="18" charset="0"/>
              </a:rPr>
              <a:t>You have chosen to enter into one of the fastest evolving career fields today.  The analyses are getting more detailed, the software is becoming more powerful, and the hardware is growing more accurate with each iteration.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3423</TotalTime>
  <Words>803</Words>
  <Application>Microsoft Office PowerPoint</Application>
  <PresentationFormat>On-screen Show (4:3)</PresentationFormat>
  <Paragraphs>75</Paragraphs>
  <Slides>26</Slides>
  <Notes>0</Notes>
  <HiddenSlides>0</HiddenSlides>
  <MMClips>0</MMClips>
  <ScaleCrop>false</ScaleCrop>
  <HeadingPairs>
    <vt:vector size="6" baseType="variant">
      <vt:variant>
        <vt:lpstr>Fonts Used</vt:lpstr>
      </vt:variant>
      <vt:variant>
        <vt:i4>6</vt:i4>
      </vt:variant>
      <vt:variant>
        <vt:lpstr>Design Template</vt:lpstr>
      </vt:variant>
      <vt:variant>
        <vt:i4>2</vt:i4>
      </vt:variant>
      <vt:variant>
        <vt:lpstr>Slide Titles</vt:lpstr>
      </vt:variant>
      <vt:variant>
        <vt:i4>26</vt:i4>
      </vt:variant>
    </vt:vector>
  </HeadingPairs>
  <TitlesOfParts>
    <vt:vector size="34" baseType="lpstr">
      <vt:lpstr>Arial</vt:lpstr>
      <vt:lpstr>Franklin Gothic Medium</vt:lpstr>
      <vt:lpstr>Franklin Gothic Book</vt:lpstr>
      <vt:lpstr>Wingdings</vt:lpstr>
      <vt:lpstr>Calibri</vt:lpstr>
      <vt:lpstr>Times New Roman</vt:lpstr>
      <vt:lpstr>Office Theme</vt:lpstr>
      <vt:lpstr>Office Theme</vt:lpstr>
      <vt:lpstr> </vt:lpstr>
      <vt:lpstr>The purpose of this talk is to help current students and recent graduates gain insight into skills professional habits that they may or may not gain from their formal education.  These skill sets will be useful in during their career as well as valuable to prospective employers. </vt:lpstr>
      <vt:lpstr>Anyone looking at job postings lately?    Just surfing the net to see what's out there?  </vt:lpstr>
      <vt:lpstr>Seeing much variation in Job Descriptions, Salaries, and/or Job Titles?    Lately I have noticed that these are falling more into line than in the past. </vt:lpstr>
      <vt:lpstr>Example of an Current Job Posting…</vt:lpstr>
      <vt:lpstr>The good news is that in 2008 the US Department of Labor listed “Geospatial Technology” as one of three emerging industries with the highest demand for workers and potential for growth in the coming decade.</vt:lpstr>
      <vt:lpstr>The bad news is that it was listed by the US Dept. of Labor before the “Economic Downturn”. </vt:lpstr>
      <vt:lpstr>Things are still going well for us, but it might take a few years for the opportunities to get back to where they were.    (Look at it this way, you could be in Finance or finishing up a MBA….)</vt:lpstr>
      <vt:lpstr>So, you have a Degree. Now what…</vt:lpstr>
      <vt:lpstr>Slide 10</vt:lpstr>
      <vt:lpstr>Slide 11</vt:lpstr>
      <vt:lpstr>Slide 12</vt:lpstr>
      <vt:lpstr>Job Titles are going to vary, mainly dependant on the realm you work in (Public, Private, or Non-Profit) and if that realm/business has an agreed upon nomenclature and grade scale.       The secret that I have found is not to pay as much attention to the Job Title, and instead look at the actual Job Description, paying specific attention to the Skills required, Level of Experience desired to fill the position, and Job responsibilities.</vt:lpstr>
      <vt:lpstr>But with any job opportunity that you accept, you will have a slight adjustment period in order to learn how to use your skills &amp; knowledge to perform the tasks you are now being paid to do.</vt:lpstr>
      <vt:lpstr>Slide 15</vt:lpstr>
      <vt:lpstr>Useful Knowledge Sets</vt:lpstr>
      <vt:lpstr>Knowledge Sets (cont)</vt:lpstr>
      <vt:lpstr>Technical Skills</vt:lpstr>
      <vt:lpstr>Technical Skills (Cont…)</vt:lpstr>
      <vt:lpstr>People Skills</vt:lpstr>
      <vt:lpstr>Questions?</vt:lpstr>
      <vt:lpstr>Slide 22</vt:lpstr>
      <vt:lpstr>Slide 23</vt:lpstr>
      <vt:lpstr>[]</vt:lpstr>
      <vt:lpstr>Slide 25</vt:lpstr>
      <vt:lpstr>Slide 26</vt:lpstr>
    </vt:vector>
  </TitlesOfParts>
  <Company>Chesapeake Energy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dgriffith</dc:creator>
  <cp:keywords/>
  <cp:lastModifiedBy>Thomas Tollett</cp:lastModifiedBy>
  <cp:revision>265</cp:revision>
  <dcterms:created xsi:type="dcterms:W3CDTF">2009-04-28T17:59:59Z</dcterms:created>
  <dcterms:modified xsi:type="dcterms:W3CDTF">2009-11-12T12:53:54Z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0x01010068E6A509CFB1DE41892863E5C675DF93</vt:lpwstr>
  </property>
  <property fmtid="{D5CDD505-2E9C-101B-9397-08002B2CF9AE}" pid="3" name="Asset Type">
    <vt:lpwstr/>
  </property>
  <property fmtid="{D5CDD505-2E9C-101B-9397-08002B2CF9AE}" pid="4" name="Quality">
    <vt:lpwstr/>
  </property>
  <property fmtid="{D5CDD505-2E9C-101B-9397-08002B2CF9AE}" pid="5" name="TemplateUrl">
    <vt:lpwstr/>
  </property>
  <property fmtid="{D5CDD505-2E9C-101B-9397-08002B2CF9AE}" pid="6" name="_SourceUrl">
    <vt:lpwstr/>
  </property>
  <property fmtid="{D5CDD505-2E9C-101B-9397-08002B2CF9AE}" pid="7" name="Comments">
    <vt:lpwstr/>
  </property>
  <property fmtid="{D5CDD505-2E9C-101B-9397-08002B2CF9AE}" pid="8" name="Asset Width">
    <vt:lpwstr/>
  </property>
  <property fmtid="{D5CDD505-2E9C-101B-9397-08002B2CF9AE}" pid="9" name="Asset Thumbnail">
    <vt:lpwstr/>
  </property>
  <property fmtid="{D5CDD505-2E9C-101B-9397-08002B2CF9AE}" pid="10" name="xd_Signature">
    <vt:bool>false</vt:bool>
  </property>
  <property fmtid="{D5CDD505-2E9C-101B-9397-08002B2CF9AE}" pid="11" name="xd_ProgID">
    <vt:lpwstr/>
  </property>
  <property fmtid="{D5CDD505-2E9C-101B-9397-08002B2CF9AE}" pid="12" name="Asset Height">
    <vt:lpwstr/>
  </property>
</Properties>
</file>